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23"/>
  </p:notesMasterIdLst>
  <p:sldIdLst>
    <p:sldId id="261" r:id="rId6"/>
    <p:sldId id="273" r:id="rId7"/>
    <p:sldId id="274" r:id="rId8"/>
    <p:sldId id="275" r:id="rId9"/>
    <p:sldId id="267" r:id="rId10"/>
    <p:sldId id="268" r:id="rId11"/>
    <p:sldId id="269" r:id="rId12"/>
    <p:sldId id="276" r:id="rId13"/>
    <p:sldId id="264" r:id="rId14"/>
    <p:sldId id="265" r:id="rId15"/>
    <p:sldId id="277" r:id="rId16"/>
    <p:sldId id="259" r:id="rId17"/>
    <p:sldId id="262" r:id="rId18"/>
    <p:sldId id="260" r:id="rId19"/>
    <p:sldId id="278" r:id="rId20"/>
    <p:sldId id="271" r:id="rId21"/>
    <p:sldId id="27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172"/>
    <p:restoredTop sz="95833"/>
  </p:normalViewPr>
  <p:slideViewPr>
    <p:cSldViewPr snapToGrid="0">
      <p:cViewPr varScale="1">
        <p:scale>
          <a:sx n="85" d="100"/>
          <a:sy n="85" d="100"/>
        </p:scale>
        <p:origin x="100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1917A-3129-D74A-AB1E-52577D944E00}"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0359DD-F73F-E246-AD5A-C70CE9A9EEBE}" type="slidenum">
              <a:rPr lang="en-US" smtClean="0"/>
              <a:t>‹#›</a:t>
            </a:fld>
            <a:endParaRPr lang="en-US"/>
          </a:p>
        </p:txBody>
      </p:sp>
    </p:spTree>
    <p:extLst>
      <p:ext uri="{BB962C8B-B14F-4D97-AF65-F5344CB8AC3E}">
        <p14:creationId xmlns:p14="http://schemas.microsoft.com/office/powerpoint/2010/main" val="334773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A880-9EE8-434F-DC5D-1419C466AC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8D7A8B-8A3B-019D-6C5F-A5FD20BA41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26DDDE-43E6-8E5B-E48A-E7978A413A8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65263E59-33C5-EDAA-AC31-84907E65013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DA43D4EC-7079-10FC-2938-239118635EF2}"/>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693630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6D26-51BD-0EF5-08C5-C9C15F04B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71F0F9-8340-27F0-A7FA-9C2C19471AC7}"/>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BBFFC52-306F-1B8C-1AB7-D3CEAE4ECA8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2E6EAE1D-57DE-6528-D246-9F9174239406}"/>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99CB85E6-7C50-EBDD-75AD-662F1D6A0463}"/>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14618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025C2-0509-3DDA-2E5D-37771C8479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62050F-6537-068C-51D8-6F2EA7D9DB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1BD31-2306-96CC-6BE8-C75BC9B23F6E}"/>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F82C1E63-19C0-E4B1-C477-135F001BBA65}"/>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719923EA-1C70-E8E1-8C93-FB410627BF01}"/>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841021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708B-F669-1ED5-7BD4-9D1D22D6BE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3727F-19D1-AE6D-ED99-AB5619415A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465AB8-4675-C072-0900-1FE0594BDC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15BD08-EC05-8FB9-B1EB-849CE8C1D056}"/>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072BF2A1-5EE7-5CCC-F006-0EEAF7CED5B7}"/>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756EE4D3-6883-CF7C-E2F3-D7EC52C26B57}"/>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60740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1138-428B-695B-C045-EE81B11353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9E43C7-AC07-0A00-E720-400B3DFA65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24798C-D8EC-6651-CA24-14EE17E288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F65ADF8-F326-1CED-77A2-A7DFCC770B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11BE38-4FFC-2492-1A02-D0C92F6E67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E27E9F-A21B-91DE-C07F-8780C30D9F9D}"/>
              </a:ext>
            </a:extLst>
          </p:cNvPr>
          <p:cNvSpPr>
            <a:spLocks noGrp="1"/>
          </p:cNvSpPr>
          <p:nvPr>
            <p:ph type="dt" sz="half" idx="10"/>
          </p:nvPr>
        </p:nvSpPr>
        <p:spPr/>
        <p:txBody>
          <a:bodyPr/>
          <a:lstStyle/>
          <a:p>
            <a:r>
              <a:rPr lang="en-US"/>
              <a:t>South King Fire &amp; Rescue</a:t>
            </a:r>
          </a:p>
        </p:txBody>
      </p:sp>
      <p:sp>
        <p:nvSpPr>
          <p:cNvPr id="8" name="Footer Placeholder 7">
            <a:extLst>
              <a:ext uri="{FF2B5EF4-FFF2-40B4-BE49-F238E27FC236}">
                <a16:creationId xmlns:a16="http://schemas.microsoft.com/office/drawing/2014/main" id="{34851F21-A206-65BD-0BCE-772B8701809E}"/>
              </a:ext>
            </a:extLst>
          </p:cNvPr>
          <p:cNvSpPr>
            <a:spLocks noGrp="1"/>
          </p:cNvSpPr>
          <p:nvPr>
            <p:ph type="ftr" sz="quarter" idx="11"/>
          </p:nvPr>
        </p:nvSpPr>
        <p:spPr/>
        <p:txBody>
          <a:bodyPr/>
          <a:lstStyle/>
          <a:p>
            <a:r>
              <a:rPr lang="en-US"/>
              <a:t>Strategic Bridge Plan 2023-2024</a:t>
            </a:r>
          </a:p>
        </p:txBody>
      </p:sp>
      <p:sp>
        <p:nvSpPr>
          <p:cNvPr id="9" name="Slide Number Placeholder 8">
            <a:extLst>
              <a:ext uri="{FF2B5EF4-FFF2-40B4-BE49-F238E27FC236}">
                <a16:creationId xmlns:a16="http://schemas.microsoft.com/office/drawing/2014/main" id="{42A3101F-F342-5871-AEAC-DA8775E15655}"/>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703840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4789-A8C6-9429-6293-A07FFA25390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94FCB9-07A8-EA5C-C5A3-C8B08C4C3900}"/>
              </a:ext>
            </a:extLst>
          </p:cNvPr>
          <p:cNvSpPr>
            <a:spLocks noGrp="1"/>
          </p:cNvSpPr>
          <p:nvPr>
            <p:ph type="dt" sz="half" idx="10"/>
          </p:nvPr>
        </p:nvSpPr>
        <p:spPr/>
        <p:txBody>
          <a:bodyPr/>
          <a:lstStyle/>
          <a:p>
            <a:r>
              <a:rPr lang="en-US"/>
              <a:t>South King Fire &amp; Rescue</a:t>
            </a:r>
          </a:p>
        </p:txBody>
      </p:sp>
      <p:sp>
        <p:nvSpPr>
          <p:cNvPr id="4" name="Footer Placeholder 3">
            <a:extLst>
              <a:ext uri="{FF2B5EF4-FFF2-40B4-BE49-F238E27FC236}">
                <a16:creationId xmlns:a16="http://schemas.microsoft.com/office/drawing/2014/main" id="{454D1594-51EE-CA29-3C2B-51512766145F}"/>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EC11F1F7-644E-AF96-A095-F3CF14B8A38C}"/>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909021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41BA9-20D5-31C1-8353-A6AFB76C2A0F}"/>
              </a:ext>
            </a:extLst>
          </p:cNvPr>
          <p:cNvSpPr>
            <a:spLocks noGrp="1"/>
          </p:cNvSpPr>
          <p:nvPr>
            <p:ph type="dt" sz="half" idx="10"/>
          </p:nvPr>
        </p:nvSpPr>
        <p:spPr/>
        <p:txBody>
          <a:bodyPr/>
          <a:lstStyle/>
          <a:p>
            <a:r>
              <a:rPr lang="en-US"/>
              <a:t>South King Fire &amp; Rescue</a:t>
            </a:r>
          </a:p>
        </p:txBody>
      </p:sp>
      <p:sp>
        <p:nvSpPr>
          <p:cNvPr id="3" name="Footer Placeholder 2">
            <a:extLst>
              <a:ext uri="{FF2B5EF4-FFF2-40B4-BE49-F238E27FC236}">
                <a16:creationId xmlns:a16="http://schemas.microsoft.com/office/drawing/2014/main" id="{3CBD27CD-EF8B-012C-8B4E-3BBAEC8314AB}"/>
              </a:ext>
            </a:extLst>
          </p:cNvPr>
          <p:cNvSpPr>
            <a:spLocks noGrp="1"/>
          </p:cNvSpPr>
          <p:nvPr>
            <p:ph type="ftr" sz="quarter" idx="11"/>
          </p:nvPr>
        </p:nvSpPr>
        <p:spPr/>
        <p:txBody>
          <a:bodyPr/>
          <a:lstStyle/>
          <a:p>
            <a:r>
              <a:rPr lang="en-US"/>
              <a:t>Strategic Bridge Plan 2023-2024</a:t>
            </a:r>
          </a:p>
        </p:txBody>
      </p:sp>
      <p:sp>
        <p:nvSpPr>
          <p:cNvPr id="4" name="Slide Number Placeholder 3">
            <a:extLst>
              <a:ext uri="{FF2B5EF4-FFF2-40B4-BE49-F238E27FC236}">
                <a16:creationId xmlns:a16="http://schemas.microsoft.com/office/drawing/2014/main" id="{8B674D4E-A18F-8142-A233-1F602AD16C6E}"/>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96828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7B2C2-30CC-FE31-E3B7-BEBA03FDCE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9EF89A-69ED-BC93-1FE4-D5D283736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0D29C-2D69-FB14-E89B-9CD30EB65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606CC4-1FB1-A3D8-81CB-EF7AC51BCEFE}"/>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0410D1F0-96AF-EB69-F7FC-CD1F4B3D2FF3}"/>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EF10EC15-0DF9-4692-B8B0-170FC8242A93}"/>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1950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0338F-3C8B-2189-D9F7-FFE4830EC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4C6BE-1107-3A15-F872-60C988A44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435AE2-C54B-D5D8-C28F-97D6DEC506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F457A4-0372-8CD7-9BC9-6AFD9CC1C989}"/>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C1D27432-F5C3-84A1-1162-C126B1FC5F20}"/>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8589BDEE-7430-B119-BA17-79585A8978EC}"/>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1933425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28586-09EA-300D-048F-B8EB917CD7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B1495E-A9EE-63C9-9460-9C0228324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5F9B1D-6083-F1E3-94A2-ECADB8BEB7E1}"/>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C1D98950-2E4F-19E1-D3DA-2FE563B8D5F7}"/>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DC33C05D-2BBD-6D63-712E-19674258A629}"/>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3894104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3F617F-9C6A-E647-59E9-67C0A06720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2E828F-BE2E-EAC3-E6CF-ADB4E360BA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B71D59-1264-41DC-E662-C0797E119D7B}"/>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E055BB13-0369-90D5-3200-55B1F0394401}"/>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960F25B0-47C6-2578-8B7B-6DAA6B086B74}"/>
              </a:ext>
            </a:extLst>
          </p:cNvPr>
          <p:cNvSpPr>
            <a:spLocks noGrp="1"/>
          </p:cNvSpPr>
          <p:nvPr>
            <p:ph type="sldNum" sz="quarter" idx="12"/>
          </p:nvPr>
        </p:nvSpPr>
        <p:spPr/>
        <p:txBody>
          <a:bodyPr/>
          <a:lstStyle/>
          <a:p>
            <a:fld id="{F6B0C03F-7776-2F4B-8A82-63A0328DACB9}" type="slidenum">
              <a:rPr lang="en-US" smtClean="0"/>
              <a:t>‹#›</a:t>
            </a:fld>
            <a:endParaRPr lang="en-US"/>
          </a:p>
        </p:txBody>
      </p:sp>
    </p:spTree>
    <p:extLst>
      <p:ext uri="{BB962C8B-B14F-4D97-AF65-F5344CB8AC3E}">
        <p14:creationId xmlns:p14="http://schemas.microsoft.com/office/powerpoint/2010/main" val="2258041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7481E-328A-5D44-02AB-B19C6F8AC8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F9DB20-28DA-6C29-BEA3-BEE87A4205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3A6CF5-A847-F39B-89C6-AC06AB8D8DDC}"/>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39601E06-BBAB-382D-F89B-CCAAB5F8FE5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59329D8F-EEFA-D6FE-A208-A4FC8225E8E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680306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69842-78E0-892A-A22B-DE31EF3A2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130260-46CF-C8BD-F33F-4B7325DA97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2C73B-C23D-2233-A2D9-4E0C9F908DF1}"/>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03F289FD-E1D1-0011-24F4-A6ED95FDAE2A}"/>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58895D47-62D0-7CA9-0733-80DDAC3EFB24}"/>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1798592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E62D4-7F84-67E9-B3E3-98D93C4DF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97C713-0D76-EF74-B4BC-A30586A324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FDC5F-11D2-4594-C8E4-1D7F78672C8F}"/>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36588CAC-DB2C-87B3-4A11-75E339193274}"/>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84AB8FB8-94F9-25B8-4F85-F44067FA3899}"/>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2020457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7DBD5-AFAB-9391-7A98-4B08E008BE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07D514-AF1C-788C-6B3C-961451DAEF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29FB91-B929-EEDA-5244-BAA5BCCB33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8953C5-9C32-B04F-7F1A-D1E3FE472AC0}"/>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29C5F747-DED6-06FF-1A31-D331EC39A000}"/>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56B42FF4-7146-6CBC-EEF4-08E4A387BB71}"/>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980131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BA33-CBAE-D9F4-72A9-79B6C50705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2508D3-12B5-F89B-5D1D-94F75203D6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96ACA7-3A5A-552B-D5EE-09CF496350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C63A95-4C8D-CD19-3D10-D464C4B1D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39838E-5B4D-AEC4-B453-5C12947D94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28BEA2-4A24-4415-877B-FC65E71A79D5}"/>
              </a:ext>
            </a:extLst>
          </p:cNvPr>
          <p:cNvSpPr>
            <a:spLocks noGrp="1"/>
          </p:cNvSpPr>
          <p:nvPr>
            <p:ph type="dt" sz="half" idx="10"/>
          </p:nvPr>
        </p:nvSpPr>
        <p:spPr/>
        <p:txBody>
          <a:bodyPr/>
          <a:lstStyle/>
          <a:p>
            <a:r>
              <a:rPr lang="en-US"/>
              <a:t>South King Fire &amp; Rescue</a:t>
            </a:r>
          </a:p>
        </p:txBody>
      </p:sp>
      <p:sp>
        <p:nvSpPr>
          <p:cNvPr id="8" name="Footer Placeholder 7">
            <a:extLst>
              <a:ext uri="{FF2B5EF4-FFF2-40B4-BE49-F238E27FC236}">
                <a16:creationId xmlns:a16="http://schemas.microsoft.com/office/drawing/2014/main" id="{ABD9248C-BB7F-5F2E-2C95-6556C9EBDF5B}"/>
              </a:ext>
            </a:extLst>
          </p:cNvPr>
          <p:cNvSpPr>
            <a:spLocks noGrp="1"/>
          </p:cNvSpPr>
          <p:nvPr>
            <p:ph type="ftr" sz="quarter" idx="11"/>
          </p:nvPr>
        </p:nvSpPr>
        <p:spPr/>
        <p:txBody>
          <a:bodyPr/>
          <a:lstStyle/>
          <a:p>
            <a:r>
              <a:rPr lang="en-US"/>
              <a:t>Strategic Bridge Plan 2023-2024</a:t>
            </a:r>
          </a:p>
        </p:txBody>
      </p:sp>
      <p:sp>
        <p:nvSpPr>
          <p:cNvPr id="9" name="Slide Number Placeholder 8">
            <a:extLst>
              <a:ext uri="{FF2B5EF4-FFF2-40B4-BE49-F238E27FC236}">
                <a16:creationId xmlns:a16="http://schemas.microsoft.com/office/drawing/2014/main" id="{01284B64-2292-4110-C9E6-50037C22091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311804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D94-F5DD-10C0-AD60-41F4F01D32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6CA13A-309E-BB2A-8986-A3FFFC32BDB6}"/>
              </a:ext>
            </a:extLst>
          </p:cNvPr>
          <p:cNvSpPr>
            <a:spLocks noGrp="1"/>
          </p:cNvSpPr>
          <p:nvPr>
            <p:ph type="dt" sz="half" idx="10"/>
          </p:nvPr>
        </p:nvSpPr>
        <p:spPr/>
        <p:txBody>
          <a:bodyPr/>
          <a:lstStyle/>
          <a:p>
            <a:r>
              <a:rPr lang="en-US"/>
              <a:t>South King Fire &amp; Rescue</a:t>
            </a:r>
          </a:p>
        </p:txBody>
      </p:sp>
      <p:sp>
        <p:nvSpPr>
          <p:cNvPr id="4" name="Footer Placeholder 3">
            <a:extLst>
              <a:ext uri="{FF2B5EF4-FFF2-40B4-BE49-F238E27FC236}">
                <a16:creationId xmlns:a16="http://schemas.microsoft.com/office/drawing/2014/main" id="{8DEC8826-1EF3-3A6A-9E20-37E5E1797181}"/>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3D45E011-9639-A882-9CD6-44141DE6DCE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7541850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1F7DE2-6E2E-DAD5-7FE1-A076ADC33EB2}"/>
              </a:ext>
            </a:extLst>
          </p:cNvPr>
          <p:cNvSpPr>
            <a:spLocks noGrp="1"/>
          </p:cNvSpPr>
          <p:nvPr>
            <p:ph type="dt" sz="half" idx="10"/>
          </p:nvPr>
        </p:nvSpPr>
        <p:spPr/>
        <p:txBody>
          <a:bodyPr/>
          <a:lstStyle/>
          <a:p>
            <a:r>
              <a:rPr lang="en-US"/>
              <a:t>South King Fire &amp; Rescue</a:t>
            </a:r>
          </a:p>
        </p:txBody>
      </p:sp>
      <p:sp>
        <p:nvSpPr>
          <p:cNvPr id="3" name="Footer Placeholder 2">
            <a:extLst>
              <a:ext uri="{FF2B5EF4-FFF2-40B4-BE49-F238E27FC236}">
                <a16:creationId xmlns:a16="http://schemas.microsoft.com/office/drawing/2014/main" id="{51C1CBAB-F6A7-8256-B25D-2B8F7CEE1D7D}"/>
              </a:ext>
            </a:extLst>
          </p:cNvPr>
          <p:cNvSpPr>
            <a:spLocks noGrp="1"/>
          </p:cNvSpPr>
          <p:nvPr>
            <p:ph type="ftr" sz="quarter" idx="11"/>
          </p:nvPr>
        </p:nvSpPr>
        <p:spPr/>
        <p:txBody>
          <a:bodyPr/>
          <a:lstStyle/>
          <a:p>
            <a:r>
              <a:rPr lang="en-US"/>
              <a:t>Strategic Bridge Plan 2023-2024</a:t>
            </a:r>
          </a:p>
        </p:txBody>
      </p:sp>
      <p:sp>
        <p:nvSpPr>
          <p:cNvPr id="4" name="Slide Number Placeholder 3">
            <a:extLst>
              <a:ext uri="{FF2B5EF4-FFF2-40B4-BE49-F238E27FC236}">
                <a16:creationId xmlns:a16="http://schemas.microsoft.com/office/drawing/2014/main" id="{22961159-7981-60E0-56A3-DB152760F734}"/>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353086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315F9-FE35-B2ED-01B3-DB58292F6B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C9A89A-A16F-B808-7948-197C06E50D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BD8853-D511-E5E4-58C2-0865647516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8214B6-418B-509F-FF0D-99C7CAA1E339}"/>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9E88A9FA-824D-6890-E711-A7781EFE0B76}"/>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9CBF0D97-4899-7D94-4300-5B7C16EAD417}"/>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3923840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3800-699B-B43C-CC49-EA821E0D6C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5ECF2F-B890-7A4A-F8B5-6D33ED2F72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4519CD-D053-867C-CDDD-A061E9614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D9F280-D6EA-6ECC-31A2-07486D1EFD08}"/>
              </a:ext>
            </a:extLst>
          </p:cNvPr>
          <p:cNvSpPr>
            <a:spLocks noGrp="1"/>
          </p:cNvSpPr>
          <p:nvPr>
            <p:ph type="dt" sz="half" idx="10"/>
          </p:nvPr>
        </p:nvSpPr>
        <p:spPr/>
        <p:txBody>
          <a:bodyPr/>
          <a:lstStyle/>
          <a:p>
            <a:r>
              <a:rPr lang="en-US"/>
              <a:t>South King Fire &amp; Rescue</a:t>
            </a:r>
          </a:p>
        </p:txBody>
      </p:sp>
      <p:sp>
        <p:nvSpPr>
          <p:cNvPr id="6" name="Footer Placeholder 5">
            <a:extLst>
              <a:ext uri="{FF2B5EF4-FFF2-40B4-BE49-F238E27FC236}">
                <a16:creationId xmlns:a16="http://schemas.microsoft.com/office/drawing/2014/main" id="{E45C2170-7410-11FC-2425-404DE27C17B3}"/>
              </a:ext>
            </a:extLst>
          </p:cNvPr>
          <p:cNvSpPr>
            <a:spLocks noGrp="1"/>
          </p:cNvSpPr>
          <p:nvPr>
            <p:ph type="ftr" sz="quarter" idx="11"/>
          </p:nvPr>
        </p:nvSpPr>
        <p:spPr/>
        <p:txBody>
          <a:bodyPr/>
          <a:lstStyle/>
          <a:p>
            <a:r>
              <a:rPr lang="en-US"/>
              <a:t>Strategic Bridge Plan 2023-2024</a:t>
            </a:r>
          </a:p>
        </p:txBody>
      </p:sp>
      <p:sp>
        <p:nvSpPr>
          <p:cNvPr id="7" name="Slide Number Placeholder 6">
            <a:extLst>
              <a:ext uri="{FF2B5EF4-FFF2-40B4-BE49-F238E27FC236}">
                <a16:creationId xmlns:a16="http://schemas.microsoft.com/office/drawing/2014/main" id="{36C2A88A-E34B-0D4E-F18C-BD4CA245C395}"/>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66849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DB5B9-8A6B-1D1E-8C33-EEBC66CE68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644ECA-4F24-B98D-476C-9A389A9839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A0A4A8-57F6-93A5-E39C-608F0581C15F}"/>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D00FC5E6-E99D-A7CF-C694-966999DF3A15}"/>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EBF57D76-6A54-6D25-9C02-806586FE61C2}"/>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743297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C13700-92FE-5B82-0239-9D44C88815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C094C8-106F-C8F3-B24D-D439A02A6A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7EADF6-E460-C463-358E-D3AD6D0105C8}"/>
              </a:ext>
            </a:extLst>
          </p:cNvPr>
          <p:cNvSpPr>
            <a:spLocks noGrp="1"/>
          </p:cNvSpPr>
          <p:nvPr>
            <p:ph type="dt" sz="half" idx="10"/>
          </p:nvPr>
        </p:nvSpPr>
        <p:spPr/>
        <p:txBody>
          <a:bodyPr/>
          <a:lstStyle/>
          <a:p>
            <a:r>
              <a:rPr lang="en-US"/>
              <a:t>South King Fire &amp; Rescue</a:t>
            </a:r>
          </a:p>
        </p:txBody>
      </p:sp>
      <p:sp>
        <p:nvSpPr>
          <p:cNvPr id="5" name="Footer Placeholder 4">
            <a:extLst>
              <a:ext uri="{FF2B5EF4-FFF2-40B4-BE49-F238E27FC236}">
                <a16:creationId xmlns:a16="http://schemas.microsoft.com/office/drawing/2014/main" id="{0A38F8F1-3EC9-B716-3A58-AD728D6BABCD}"/>
              </a:ext>
            </a:extLst>
          </p:cNvPr>
          <p:cNvSpPr>
            <a:spLocks noGrp="1"/>
          </p:cNvSpPr>
          <p:nvPr>
            <p:ph type="ftr" sz="quarter" idx="11"/>
          </p:nvPr>
        </p:nvSpPr>
        <p:spPr/>
        <p:txBody>
          <a:bodyPr/>
          <a:lstStyle/>
          <a:p>
            <a:r>
              <a:rPr lang="en-US"/>
              <a:t>Strategic Bridge Plan 2023-2024</a:t>
            </a:r>
          </a:p>
        </p:txBody>
      </p:sp>
      <p:sp>
        <p:nvSpPr>
          <p:cNvPr id="6" name="Slide Number Placeholder 5">
            <a:extLst>
              <a:ext uri="{FF2B5EF4-FFF2-40B4-BE49-F238E27FC236}">
                <a16:creationId xmlns:a16="http://schemas.microsoft.com/office/drawing/2014/main" id="{8ECC8E67-E687-E931-2B55-E6BE16213276}"/>
              </a:ext>
            </a:extLst>
          </p:cNvPr>
          <p:cNvSpPr>
            <a:spLocks noGrp="1"/>
          </p:cNvSpPr>
          <p:nvPr>
            <p:ph type="sldNum" sz="quarter" idx="12"/>
          </p:nvPr>
        </p:nvSpPr>
        <p:spPr/>
        <p:txBody>
          <a:bodyPr/>
          <a:lstStyle/>
          <a:p>
            <a:fld id="{D76FFA56-0273-2545-8FAE-C0CAB80F7CA8}" type="slidenum">
              <a:rPr lang="en-US" smtClean="0"/>
              <a:t>‹#›</a:t>
            </a:fld>
            <a:endParaRPr lang="en-US"/>
          </a:p>
        </p:txBody>
      </p:sp>
    </p:spTree>
    <p:extLst>
      <p:ext uri="{BB962C8B-B14F-4D97-AF65-F5344CB8AC3E}">
        <p14:creationId xmlns:p14="http://schemas.microsoft.com/office/powerpoint/2010/main" val="4115058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A5DF4E-71A3-52E5-E248-DBCD389780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30A9F8-5EEB-8FE9-8EAF-D71930D106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2520F-4514-2568-35E9-7E9797D552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South King Fire &amp; Rescue</a:t>
            </a:r>
          </a:p>
        </p:txBody>
      </p:sp>
      <p:sp>
        <p:nvSpPr>
          <p:cNvPr id="5" name="Footer Placeholder 4">
            <a:extLst>
              <a:ext uri="{FF2B5EF4-FFF2-40B4-BE49-F238E27FC236}">
                <a16:creationId xmlns:a16="http://schemas.microsoft.com/office/drawing/2014/main" id="{A9437F6A-BB5F-9F1B-64BB-251B6A9F3A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Strategic Bridge Plan 2023-2024</a:t>
            </a:r>
          </a:p>
        </p:txBody>
      </p:sp>
      <p:sp>
        <p:nvSpPr>
          <p:cNvPr id="6" name="Slide Number Placeholder 5">
            <a:extLst>
              <a:ext uri="{FF2B5EF4-FFF2-40B4-BE49-F238E27FC236}">
                <a16:creationId xmlns:a16="http://schemas.microsoft.com/office/drawing/2014/main" id="{FC0F4A69-EC93-93F8-AA87-1EEDF2AF4E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0C03F-7776-2F4B-8A82-63A0328DACB9}" type="slidenum">
              <a:rPr lang="en-US" smtClean="0"/>
              <a:t>‹#›</a:t>
            </a:fld>
            <a:endParaRPr lang="en-US"/>
          </a:p>
        </p:txBody>
      </p:sp>
    </p:spTree>
    <p:extLst>
      <p:ext uri="{BB962C8B-B14F-4D97-AF65-F5344CB8AC3E}">
        <p14:creationId xmlns:p14="http://schemas.microsoft.com/office/powerpoint/2010/main" val="589570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4560B4-88E5-EC3C-5004-E2C52B6576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12124F-C9B9-55E5-10E0-53BC4493E4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50E42B-AC95-F24E-6EAF-E54CF42B9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South King Fire &amp; Rescue</a:t>
            </a:r>
          </a:p>
        </p:txBody>
      </p:sp>
      <p:sp>
        <p:nvSpPr>
          <p:cNvPr id="5" name="Footer Placeholder 4">
            <a:extLst>
              <a:ext uri="{FF2B5EF4-FFF2-40B4-BE49-F238E27FC236}">
                <a16:creationId xmlns:a16="http://schemas.microsoft.com/office/drawing/2014/main" id="{A39CB02E-CD17-CFAD-8D4D-7EB948404C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Strategic Bridge Plan 2023-2024</a:t>
            </a:r>
          </a:p>
        </p:txBody>
      </p:sp>
      <p:sp>
        <p:nvSpPr>
          <p:cNvPr id="6" name="Slide Number Placeholder 5">
            <a:extLst>
              <a:ext uri="{FF2B5EF4-FFF2-40B4-BE49-F238E27FC236}">
                <a16:creationId xmlns:a16="http://schemas.microsoft.com/office/drawing/2014/main" id="{C158DB81-7A70-EC77-D71D-2D5B2BC708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FFA56-0273-2545-8FAE-C0CAB80F7CA8}" type="slidenum">
              <a:rPr lang="en-US" smtClean="0"/>
              <a:t>‹#›</a:t>
            </a:fld>
            <a:endParaRPr lang="en-US"/>
          </a:p>
        </p:txBody>
      </p:sp>
    </p:spTree>
    <p:extLst>
      <p:ext uri="{BB962C8B-B14F-4D97-AF65-F5344CB8AC3E}">
        <p14:creationId xmlns:p14="http://schemas.microsoft.com/office/powerpoint/2010/main" val="1802715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555C386-68E0-76F5-F046-72428174F524}"/>
              </a:ext>
            </a:extLst>
          </p:cNvPr>
          <p:cNvSpPr>
            <a:spLocks noGrp="1"/>
          </p:cNvSpPr>
          <p:nvPr>
            <p:ph type="ctrTitle"/>
          </p:nvPr>
        </p:nvSpPr>
        <p:spPr>
          <a:xfrm>
            <a:off x="699713" y="248038"/>
            <a:ext cx="7063721" cy="1159200"/>
          </a:xfrm>
        </p:spPr>
        <p:txBody>
          <a:bodyPr anchor="ctr">
            <a:normAutofit/>
          </a:bodyPr>
          <a:lstStyle/>
          <a:p>
            <a:pPr algn="l"/>
            <a:r>
              <a:rPr lang="en-US" sz="4000" b="1" dirty="0">
                <a:solidFill>
                  <a:srgbClr val="FFFFFF"/>
                </a:solidFill>
              </a:rPr>
              <a:t>Strategic Bridge Plan 2023-2024</a:t>
            </a:r>
          </a:p>
        </p:txBody>
      </p:sp>
      <p:sp>
        <p:nvSpPr>
          <p:cNvPr id="3" name="Subtitle 2">
            <a:extLst>
              <a:ext uri="{FF2B5EF4-FFF2-40B4-BE49-F238E27FC236}">
                <a16:creationId xmlns:a16="http://schemas.microsoft.com/office/drawing/2014/main" id="{205A9464-64AF-6889-0EB3-1BF952399725}"/>
              </a:ext>
            </a:extLst>
          </p:cNvPr>
          <p:cNvSpPr>
            <a:spLocks noGrp="1"/>
          </p:cNvSpPr>
          <p:nvPr>
            <p:ph type="subTitle" idx="1"/>
          </p:nvPr>
        </p:nvSpPr>
        <p:spPr>
          <a:xfrm>
            <a:off x="8280248" y="390832"/>
            <a:ext cx="3760359" cy="873612"/>
          </a:xfrm>
        </p:spPr>
        <p:txBody>
          <a:bodyPr anchor="ctr">
            <a:normAutofit/>
          </a:bodyPr>
          <a:lstStyle/>
          <a:p>
            <a:r>
              <a:rPr lang="en-US" sz="2800" b="1" dirty="0">
                <a:solidFill>
                  <a:srgbClr val="FFFFFF"/>
                </a:solidFill>
                <a:latin typeface="+mj-lt"/>
              </a:rPr>
              <a:t>18 JAN 2023</a:t>
            </a:r>
          </a:p>
        </p:txBody>
      </p:sp>
      <p:pic>
        <p:nvPicPr>
          <p:cNvPr id="4" name="Picture 4" descr="SKFR Logo - 8.0">
            <a:extLst>
              <a:ext uri="{FF2B5EF4-FFF2-40B4-BE49-F238E27FC236}">
                <a16:creationId xmlns:a16="http://schemas.microsoft.com/office/drawing/2014/main" id="{41EF7DF3-8E05-3FF8-3AB9-5E4102CC2427}"/>
              </a:ext>
            </a:extLst>
          </p:cNvPr>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t="1420" b="9719"/>
          <a:stretch/>
        </p:blipFill>
        <p:spPr bwMode="auto">
          <a:xfrm>
            <a:off x="1054099" y="2219449"/>
            <a:ext cx="9626602" cy="292984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C7B572C4-1A50-254C-E6AF-1E8EB99BC612}"/>
              </a:ext>
            </a:extLst>
          </p:cNvPr>
          <p:cNvSpPr/>
          <p:nvPr/>
        </p:nvSpPr>
        <p:spPr>
          <a:xfrm>
            <a:off x="0" y="5350886"/>
            <a:ext cx="12192000" cy="157431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For Board Adoption</a:t>
            </a:r>
          </a:p>
        </p:txBody>
      </p:sp>
    </p:spTree>
    <p:extLst>
      <p:ext uri="{BB962C8B-B14F-4D97-AF65-F5344CB8AC3E}">
        <p14:creationId xmlns:p14="http://schemas.microsoft.com/office/powerpoint/2010/main" val="1370032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F7B9-4317-41AB-FE58-A7E9475D554D}"/>
              </a:ext>
            </a:extLst>
          </p:cNvPr>
          <p:cNvSpPr>
            <a:spLocks noGrp="1"/>
          </p:cNvSpPr>
          <p:nvPr>
            <p:ph type="title"/>
          </p:nvPr>
        </p:nvSpPr>
        <p:spPr>
          <a:xfrm>
            <a:off x="838200" y="365125"/>
            <a:ext cx="10515600" cy="752475"/>
          </a:xfrm>
        </p:spPr>
        <p:txBody>
          <a:bodyPr/>
          <a:lstStyle/>
          <a:p>
            <a:r>
              <a:rPr lang="en-US" dirty="0"/>
              <a:t>Strategic Bridge Plan 2023-2024</a:t>
            </a:r>
          </a:p>
        </p:txBody>
      </p:sp>
      <p:sp>
        <p:nvSpPr>
          <p:cNvPr id="3" name="Content Placeholder 2">
            <a:extLst>
              <a:ext uri="{FF2B5EF4-FFF2-40B4-BE49-F238E27FC236}">
                <a16:creationId xmlns:a16="http://schemas.microsoft.com/office/drawing/2014/main" id="{42B6963E-C2D5-3F0C-1E8B-2D405875F3B4}"/>
              </a:ext>
            </a:extLst>
          </p:cNvPr>
          <p:cNvSpPr>
            <a:spLocks noGrp="1"/>
          </p:cNvSpPr>
          <p:nvPr>
            <p:ph idx="1"/>
          </p:nvPr>
        </p:nvSpPr>
        <p:spPr>
          <a:xfrm>
            <a:off x="838200" y="1257300"/>
            <a:ext cx="10515600" cy="4919663"/>
          </a:xfrm>
        </p:spPr>
        <p:txBody>
          <a:bodyPr>
            <a:normAutofit/>
          </a:bodyPr>
          <a:lstStyle/>
          <a:p>
            <a:pPr marL="0" indent="0">
              <a:buNone/>
            </a:pPr>
            <a:r>
              <a:rPr lang="en-US" sz="1600" b="1" dirty="0"/>
              <a:t>Background</a:t>
            </a:r>
          </a:p>
          <a:p>
            <a:pPr marL="0" indent="0">
              <a:buNone/>
            </a:pPr>
            <a:r>
              <a:rPr lang="en-US" sz="1600" dirty="0"/>
              <a:t>In December 2022, South King Fire &amp; Rescue conducted a planning process to develop a Strategic “Bridge” Plan defining the District's key strategies and objectives for the next two years. The District’s prior strategic plan was ratified in 2017 and reached its five-year conclusion. While there have been profound changes in the District since 2017, two top priorities motivated the 2022 planning process.</a:t>
            </a:r>
          </a:p>
          <a:p>
            <a:pPr marL="0" indent="0">
              <a:buNone/>
            </a:pPr>
            <a:r>
              <a:rPr lang="en-US" sz="1600" dirty="0"/>
              <a:t>The first is funding. The District’s current maintenance and operations levy is set to expire at the end of 2024. Therefore, determining the best means of raising funds from several options, seeking community support, and gaining voter approval is critical. The second priority is continuing the Organizational Transformation and further integrating findings from the Organizational Health Assessment (OHA) into action— especially in accountability, leadership, and internal communications.</a:t>
            </a:r>
          </a:p>
          <a:p>
            <a:pPr marL="0" indent="0">
              <a:buNone/>
            </a:pPr>
            <a:r>
              <a:rPr lang="en-US" sz="1600" b="1" dirty="0"/>
              <a:t>Purpose</a:t>
            </a:r>
          </a:p>
          <a:p>
            <a:pPr marL="0" indent="0">
              <a:buNone/>
            </a:pPr>
            <a:r>
              <a:rPr lang="en-US" sz="1600" dirty="0"/>
              <a:t>The two-year Strategic Bridge Plan places the District on a path to financial viability for 2025 and beyond; and improves the organization. With the successful completion of this two-year plan, South King Fire &amp; Rescue will become a regional leader in how it serves the public and be a better place to work for all employees.</a:t>
            </a:r>
          </a:p>
          <a:p>
            <a:pPr marL="0" indent="0">
              <a:buNone/>
            </a:pPr>
            <a:r>
              <a:rPr lang="en-US" sz="1600" b="1" dirty="0"/>
              <a:t>Implementation</a:t>
            </a:r>
          </a:p>
          <a:p>
            <a:pPr marL="0" indent="0">
              <a:buNone/>
            </a:pPr>
            <a:r>
              <a:rPr lang="en-US" sz="1600" dirty="0"/>
              <a:t>Once adopted by the Board (targeted for January 2023), the District will begin executing the Strategic Bridge Plan.  Under the direction of the Fire Chief, identified owners will be responsible for implementing specific strategies and achieving plan-defined objectives. The Fire Chief and the Director of Enterprise services will provide a Strategic Bridge Plan implementation progress report to the Board on a quarterly basis beginning in Q2-2023.</a:t>
            </a:r>
          </a:p>
        </p:txBody>
      </p:sp>
      <p:sp>
        <p:nvSpPr>
          <p:cNvPr id="4" name="Footer Placeholder 3">
            <a:extLst>
              <a:ext uri="{FF2B5EF4-FFF2-40B4-BE49-F238E27FC236}">
                <a16:creationId xmlns:a16="http://schemas.microsoft.com/office/drawing/2014/main" id="{38BD7395-E654-74A9-3B68-824E22BF3A8A}"/>
              </a:ext>
            </a:extLst>
          </p:cNvPr>
          <p:cNvSpPr>
            <a:spLocks noGrp="1"/>
          </p:cNvSpPr>
          <p:nvPr>
            <p:ph type="ftr" sz="quarter" idx="11"/>
          </p:nvPr>
        </p:nvSpPr>
        <p:spPr/>
        <p:txBody>
          <a:bodyPr/>
          <a:lstStyle/>
          <a:p>
            <a:r>
              <a:rPr lang="en-US" dirty="0"/>
              <a:t>Strategic Bridge Plan 2023-2024</a:t>
            </a:r>
          </a:p>
        </p:txBody>
      </p:sp>
      <p:sp>
        <p:nvSpPr>
          <p:cNvPr id="5" name="Slide Number Placeholder 4">
            <a:extLst>
              <a:ext uri="{FF2B5EF4-FFF2-40B4-BE49-F238E27FC236}">
                <a16:creationId xmlns:a16="http://schemas.microsoft.com/office/drawing/2014/main" id="{5E8759F8-B8EE-8A17-5FF2-0D2528FBEAFF}"/>
              </a:ext>
            </a:extLst>
          </p:cNvPr>
          <p:cNvSpPr>
            <a:spLocks noGrp="1"/>
          </p:cNvSpPr>
          <p:nvPr>
            <p:ph type="sldNum" sz="quarter" idx="12"/>
          </p:nvPr>
        </p:nvSpPr>
        <p:spPr/>
        <p:txBody>
          <a:bodyPr/>
          <a:lstStyle/>
          <a:p>
            <a:fld id="{F6B0C03F-7776-2F4B-8A82-63A0328DACB9}" type="slidenum">
              <a:rPr lang="en-US" smtClean="0"/>
              <a:t>2</a:t>
            </a:fld>
            <a:endParaRPr lang="en-US" dirty="0"/>
          </a:p>
        </p:txBody>
      </p:sp>
      <p:sp>
        <p:nvSpPr>
          <p:cNvPr id="7" name="Date Placeholder 6">
            <a:extLst>
              <a:ext uri="{FF2B5EF4-FFF2-40B4-BE49-F238E27FC236}">
                <a16:creationId xmlns:a16="http://schemas.microsoft.com/office/drawing/2014/main" id="{85D68C4B-91E9-E84E-D181-201DEDA8CAEA}"/>
              </a:ext>
            </a:extLst>
          </p:cNvPr>
          <p:cNvSpPr>
            <a:spLocks noGrp="1"/>
          </p:cNvSpPr>
          <p:nvPr>
            <p:ph type="dt" sz="half" idx="10"/>
          </p:nvPr>
        </p:nvSpPr>
        <p:spPr/>
        <p:txBody>
          <a:bodyPr/>
          <a:lstStyle/>
          <a:p>
            <a:r>
              <a:rPr lang="en-US" dirty="0"/>
              <a:t>South King Fire &amp; Rescue</a:t>
            </a:r>
          </a:p>
        </p:txBody>
      </p:sp>
    </p:spTree>
    <p:extLst>
      <p:ext uri="{BB962C8B-B14F-4D97-AF65-F5344CB8AC3E}">
        <p14:creationId xmlns:p14="http://schemas.microsoft.com/office/powerpoint/2010/main" val="3559864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BF7B9-4317-41AB-FE58-A7E9475D554D}"/>
              </a:ext>
            </a:extLst>
          </p:cNvPr>
          <p:cNvSpPr>
            <a:spLocks noGrp="1"/>
          </p:cNvSpPr>
          <p:nvPr>
            <p:ph type="title"/>
          </p:nvPr>
        </p:nvSpPr>
        <p:spPr>
          <a:xfrm>
            <a:off x="838200" y="365125"/>
            <a:ext cx="10515600" cy="701675"/>
          </a:xfrm>
        </p:spPr>
        <p:txBody>
          <a:bodyPr/>
          <a:lstStyle/>
          <a:p>
            <a:r>
              <a:rPr lang="en-US" dirty="0"/>
              <a:t>Strategic Bridge Plan 2023-2024</a:t>
            </a:r>
          </a:p>
        </p:txBody>
      </p:sp>
      <p:sp>
        <p:nvSpPr>
          <p:cNvPr id="3" name="Content Placeholder 2">
            <a:extLst>
              <a:ext uri="{FF2B5EF4-FFF2-40B4-BE49-F238E27FC236}">
                <a16:creationId xmlns:a16="http://schemas.microsoft.com/office/drawing/2014/main" id="{42B6963E-C2D5-3F0C-1E8B-2D405875F3B4}"/>
              </a:ext>
            </a:extLst>
          </p:cNvPr>
          <p:cNvSpPr>
            <a:spLocks noGrp="1"/>
          </p:cNvSpPr>
          <p:nvPr>
            <p:ph idx="1"/>
          </p:nvPr>
        </p:nvSpPr>
        <p:spPr>
          <a:xfrm>
            <a:off x="838200" y="986702"/>
            <a:ext cx="10058400" cy="365125"/>
          </a:xfrm>
        </p:spPr>
        <p:txBody>
          <a:bodyPr>
            <a:normAutofit fontScale="85000" lnSpcReduction="20000"/>
          </a:bodyPr>
          <a:lstStyle/>
          <a:p>
            <a:pPr marL="0" indent="0">
              <a:buNone/>
            </a:pPr>
            <a:r>
              <a:rPr lang="en-US" dirty="0"/>
              <a:t>Summary of Plan Scope</a:t>
            </a:r>
          </a:p>
        </p:txBody>
      </p:sp>
      <p:sp>
        <p:nvSpPr>
          <p:cNvPr id="4" name="Footer Placeholder 3">
            <a:extLst>
              <a:ext uri="{FF2B5EF4-FFF2-40B4-BE49-F238E27FC236}">
                <a16:creationId xmlns:a16="http://schemas.microsoft.com/office/drawing/2014/main" id="{38BD7395-E654-74A9-3B68-824E22BF3A8A}"/>
              </a:ext>
            </a:extLst>
          </p:cNvPr>
          <p:cNvSpPr>
            <a:spLocks noGrp="1"/>
          </p:cNvSpPr>
          <p:nvPr>
            <p:ph type="ftr" sz="quarter" idx="11"/>
          </p:nvPr>
        </p:nvSpPr>
        <p:spPr/>
        <p:txBody>
          <a:bodyPr/>
          <a:lstStyle/>
          <a:p>
            <a:r>
              <a:rPr lang="en-US" dirty="0"/>
              <a:t>Strategic Bridge Plan 2023-2024</a:t>
            </a:r>
          </a:p>
        </p:txBody>
      </p:sp>
      <p:sp>
        <p:nvSpPr>
          <p:cNvPr id="5" name="Slide Number Placeholder 4">
            <a:extLst>
              <a:ext uri="{FF2B5EF4-FFF2-40B4-BE49-F238E27FC236}">
                <a16:creationId xmlns:a16="http://schemas.microsoft.com/office/drawing/2014/main" id="{5E8759F8-B8EE-8A17-5FF2-0D2528FBEAFF}"/>
              </a:ext>
            </a:extLst>
          </p:cNvPr>
          <p:cNvSpPr>
            <a:spLocks noGrp="1"/>
          </p:cNvSpPr>
          <p:nvPr>
            <p:ph type="sldNum" sz="quarter" idx="12"/>
          </p:nvPr>
        </p:nvSpPr>
        <p:spPr/>
        <p:txBody>
          <a:bodyPr/>
          <a:lstStyle/>
          <a:p>
            <a:fld id="{F6B0C03F-7776-2F4B-8A82-63A0328DACB9}" type="slidenum">
              <a:rPr lang="en-US" smtClean="0"/>
              <a:t>3</a:t>
            </a:fld>
            <a:endParaRPr lang="en-US" dirty="0"/>
          </a:p>
        </p:txBody>
      </p:sp>
      <p:graphicFrame>
        <p:nvGraphicFramePr>
          <p:cNvPr id="6" name="Table 6">
            <a:extLst>
              <a:ext uri="{FF2B5EF4-FFF2-40B4-BE49-F238E27FC236}">
                <a16:creationId xmlns:a16="http://schemas.microsoft.com/office/drawing/2014/main" id="{6CE41C74-8580-AE2A-6907-5106CEB9EFA9}"/>
              </a:ext>
            </a:extLst>
          </p:cNvPr>
          <p:cNvGraphicFramePr>
            <a:graphicFrameLocks noGrp="1"/>
          </p:cNvGraphicFramePr>
          <p:nvPr>
            <p:extLst>
              <p:ext uri="{D42A27DB-BD31-4B8C-83A1-F6EECF244321}">
                <p14:modId xmlns:p14="http://schemas.microsoft.com/office/powerpoint/2010/main" val="2630844579"/>
              </p:ext>
            </p:extLst>
          </p:nvPr>
        </p:nvGraphicFramePr>
        <p:xfrm>
          <a:off x="895350" y="1351827"/>
          <a:ext cx="9944100" cy="4996811"/>
        </p:xfrm>
        <a:graphic>
          <a:graphicData uri="http://schemas.openxmlformats.org/drawingml/2006/table">
            <a:tbl>
              <a:tblPr firstRow="1" bandRow="1">
                <a:tableStyleId>{F5AB1C69-6EDB-4FF4-983F-18BD219EF322}</a:tableStyleId>
              </a:tblPr>
              <a:tblGrid>
                <a:gridCol w="1511300">
                  <a:extLst>
                    <a:ext uri="{9D8B030D-6E8A-4147-A177-3AD203B41FA5}">
                      <a16:colId xmlns:a16="http://schemas.microsoft.com/office/drawing/2014/main" val="3395059841"/>
                    </a:ext>
                  </a:extLst>
                </a:gridCol>
                <a:gridCol w="8432800">
                  <a:extLst>
                    <a:ext uri="{9D8B030D-6E8A-4147-A177-3AD203B41FA5}">
                      <a16:colId xmlns:a16="http://schemas.microsoft.com/office/drawing/2014/main" val="493592640"/>
                    </a:ext>
                  </a:extLst>
                </a:gridCol>
              </a:tblGrid>
              <a:tr h="194993">
                <a:tc>
                  <a:txBody>
                    <a:bodyPr/>
                    <a:lstStyle/>
                    <a:p>
                      <a:r>
                        <a:rPr lang="en-US" sz="1400" dirty="0"/>
                        <a:t>Pillar</a:t>
                      </a:r>
                    </a:p>
                  </a:txBody>
                  <a:tcPr/>
                </a:tc>
                <a:tc>
                  <a:txBody>
                    <a:bodyPr/>
                    <a:lstStyle/>
                    <a:p>
                      <a:r>
                        <a:rPr lang="en-US" sz="1400" dirty="0"/>
                        <a:t>Strategies</a:t>
                      </a:r>
                    </a:p>
                  </a:txBody>
                  <a:tcPr/>
                </a:tc>
                <a:extLst>
                  <a:ext uri="{0D108BD9-81ED-4DB2-BD59-A6C34878D82A}">
                    <a16:rowId xmlns:a16="http://schemas.microsoft.com/office/drawing/2014/main" val="4074026911"/>
                  </a:ext>
                </a:extLst>
              </a:tr>
              <a:tr h="1096462">
                <a:tc>
                  <a:txBody>
                    <a:bodyPr/>
                    <a:lstStyle/>
                    <a:p>
                      <a:r>
                        <a:rPr lang="en-US" sz="1400" dirty="0"/>
                        <a:t>Funding</a:t>
                      </a:r>
                    </a:p>
                  </a:txBody>
                  <a:tcPr/>
                </a:tc>
                <a:tc>
                  <a:txBody>
                    <a:bodyPr/>
                    <a:lstStyle/>
                    <a:p>
                      <a:pPr marL="285750" indent="-285750">
                        <a:buFont typeface="Wingdings" pitchFamily="2" charset="2"/>
                        <a:buChar char="§"/>
                      </a:pPr>
                      <a:r>
                        <a:rPr lang="en-US" sz="1400" dirty="0"/>
                        <a:t>Assess and determine funding mechanisms</a:t>
                      </a:r>
                    </a:p>
                    <a:p>
                      <a:pPr marL="285750" indent="-285750">
                        <a:buFont typeface="Wingdings" pitchFamily="2" charset="2"/>
                        <a:buChar char="§"/>
                      </a:pPr>
                      <a:r>
                        <a:rPr lang="en-US" sz="1400" dirty="0"/>
                        <a:t>Gain alignment and Board approval</a:t>
                      </a:r>
                    </a:p>
                    <a:p>
                      <a:pPr marL="285750" indent="-285750">
                        <a:buFont typeface="Wingdings" pitchFamily="2" charset="2"/>
                        <a:buChar char="§"/>
                      </a:pPr>
                      <a:r>
                        <a:rPr lang="en-US" sz="1400" dirty="0"/>
                        <a:t>Develop education and outreach plans, messages and materials</a:t>
                      </a:r>
                    </a:p>
                    <a:p>
                      <a:pPr marL="285750" indent="-285750">
                        <a:buFont typeface="Wingdings" pitchFamily="2" charset="2"/>
                        <a:buChar char="§"/>
                      </a:pPr>
                      <a:r>
                        <a:rPr lang="en-US" sz="1400" dirty="0"/>
                        <a:t>Bolster public affairs and community relations</a:t>
                      </a:r>
                    </a:p>
                    <a:p>
                      <a:pPr marL="285750" indent="-285750">
                        <a:buFont typeface="Wingdings" pitchFamily="2" charset="2"/>
                        <a:buChar char="§"/>
                      </a:pPr>
                      <a:r>
                        <a:rPr lang="en-US" sz="1400" dirty="0"/>
                        <a:t>Conduct public affairs, community relations, education and outreach activities</a:t>
                      </a:r>
                    </a:p>
                  </a:txBody>
                  <a:tcPr/>
                </a:tc>
                <a:extLst>
                  <a:ext uri="{0D108BD9-81ED-4DB2-BD59-A6C34878D82A}">
                    <a16:rowId xmlns:a16="http://schemas.microsoft.com/office/drawing/2014/main" val="3558255782"/>
                  </a:ext>
                </a:extLst>
              </a:tr>
              <a:tr h="865322">
                <a:tc>
                  <a:txBody>
                    <a:bodyPr/>
                    <a:lstStyle/>
                    <a:p>
                      <a:r>
                        <a:rPr lang="en-US" sz="1400" dirty="0"/>
                        <a:t>Accountability</a:t>
                      </a:r>
                    </a:p>
                  </a:txBody>
                  <a:tcPr/>
                </a:tc>
                <a:tc>
                  <a:txBody>
                    <a:bodyPr/>
                    <a:lstStyle/>
                    <a:p>
                      <a:pPr marL="285750" indent="-285750">
                        <a:buFont typeface="Wingdings" pitchFamily="2" charset="2"/>
                        <a:buChar char="§"/>
                      </a:pPr>
                      <a:r>
                        <a:rPr lang="en-US" sz="1400" kern="1200" dirty="0">
                          <a:solidFill>
                            <a:schemeClr val="dk1"/>
                          </a:solidFill>
                        </a:rPr>
                        <a:t>Conduct District-wide evaluations</a:t>
                      </a:r>
                    </a:p>
                    <a:p>
                      <a:pPr marL="285750" indent="-285750">
                        <a:buFont typeface="Wingdings" pitchFamily="2" charset="2"/>
                        <a:buChar char="§"/>
                      </a:pPr>
                      <a:r>
                        <a:rPr lang="en-US" sz="1400" dirty="0"/>
                        <a:t>Evaluate ratio of supervisors to Fire Fighters, implement recommended changes based upon evaluation</a:t>
                      </a:r>
                    </a:p>
                    <a:p>
                      <a:pPr marL="285750" indent="-285750">
                        <a:buFont typeface="Wingdings" pitchFamily="2" charset="2"/>
                        <a:buChar char="§"/>
                      </a:pPr>
                      <a:r>
                        <a:rPr lang="en-US" sz="1400" kern="1200" dirty="0">
                          <a:solidFill>
                            <a:schemeClr val="dk1"/>
                          </a:solidFill>
                        </a:rPr>
                        <a:t>Improve Officer and Crew oversight</a:t>
                      </a:r>
                    </a:p>
                    <a:p>
                      <a:pPr marL="285750" indent="-285750">
                        <a:buFont typeface="Wingdings" pitchFamily="2" charset="2"/>
                        <a:buChar char="§"/>
                      </a:pPr>
                      <a:r>
                        <a:rPr lang="en-US" sz="1400" kern="1200" dirty="0">
                          <a:solidFill>
                            <a:schemeClr val="dk1"/>
                          </a:solidFill>
                        </a:rPr>
                        <a:t>Increase hands-on training to meet standards</a:t>
                      </a:r>
                    </a:p>
                    <a:p>
                      <a:pPr marL="285750" indent="-285750">
                        <a:buFont typeface="Wingdings" pitchFamily="2" charset="2"/>
                        <a:buChar char="§"/>
                      </a:pPr>
                      <a:r>
                        <a:rPr lang="en-US" sz="1400" kern="1200" dirty="0">
                          <a:solidFill>
                            <a:schemeClr val="dk1"/>
                          </a:solidFill>
                        </a:rPr>
                        <a:t>Implement business operations process improvements</a:t>
                      </a:r>
                      <a:endParaRPr lang="en-US" sz="1400" kern="1200" dirty="0">
                        <a:solidFill>
                          <a:schemeClr val="dk1"/>
                        </a:solidFill>
                        <a:latin typeface="+mn-lt"/>
                        <a:ea typeface="+mn-ea"/>
                        <a:cs typeface="+mn-cs"/>
                      </a:endParaRPr>
                    </a:p>
                  </a:txBody>
                  <a:tcPr/>
                </a:tc>
                <a:extLst>
                  <a:ext uri="{0D108BD9-81ED-4DB2-BD59-A6C34878D82A}">
                    <a16:rowId xmlns:a16="http://schemas.microsoft.com/office/drawing/2014/main" val="3631000636"/>
                  </a:ext>
                </a:extLst>
              </a:tr>
              <a:tr h="1430651">
                <a:tc>
                  <a:txBody>
                    <a:bodyPr/>
                    <a:lstStyle/>
                    <a:p>
                      <a:r>
                        <a:rPr lang="en-US" sz="1400" dirty="0"/>
                        <a:t>Leadership</a:t>
                      </a:r>
                    </a:p>
                  </a:txBody>
                  <a:tcPr/>
                </a:tc>
                <a:tc>
                  <a:txBody>
                    <a:bodyPr/>
                    <a:lstStyle/>
                    <a:p>
                      <a:pPr marL="285750" indent="-285750">
                        <a:buFont typeface="Wingdings" pitchFamily="2" charset="2"/>
                        <a:buChar char="§"/>
                      </a:pPr>
                      <a:r>
                        <a:rPr lang="en-US" sz="1400" dirty="0"/>
                        <a:t>Define leadership competencies and expectations</a:t>
                      </a:r>
                    </a:p>
                    <a:p>
                      <a:pPr marL="285750" indent="-285750">
                        <a:buFont typeface="Wingdings" pitchFamily="2" charset="2"/>
                        <a:buChar char="§"/>
                      </a:pPr>
                      <a:r>
                        <a:rPr lang="en-US" sz="1400" dirty="0"/>
                        <a:t>Identify training resources and enable leadership training</a:t>
                      </a:r>
                    </a:p>
                    <a:p>
                      <a:pPr marL="285750" indent="-285750">
                        <a:buFont typeface="Wingdings" pitchFamily="2" charset="2"/>
                        <a:buChar char="§"/>
                      </a:pPr>
                      <a:r>
                        <a:rPr lang="en-US" sz="1400" dirty="0"/>
                        <a:t>Implement and deploy transparent and objective promotion practices</a:t>
                      </a:r>
                    </a:p>
                    <a:p>
                      <a:pPr marL="285750" indent="-285750">
                        <a:buFont typeface="Wingdings" pitchFamily="2" charset="2"/>
                        <a:buChar char="§"/>
                      </a:pPr>
                      <a:r>
                        <a:rPr lang="en-US" sz="1400" dirty="0"/>
                        <a:t>Implement and deploy a District-wide organizational depth and sustainable planning process</a:t>
                      </a:r>
                    </a:p>
                    <a:p>
                      <a:pPr marL="285750" indent="-285750">
                        <a:buFont typeface="Wingdings" pitchFamily="2" charset="2"/>
                        <a:buChar char="§"/>
                      </a:pPr>
                      <a:r>
                        <a:rPr lang="en-US" sz="1400" dirty="0"/>
                        <a:t>Implement a District-wide business and operations planning function</a:t>
                      </a:r>
                    </a:p>
                    <a:p>
                      <a:pPr marL="285750" indent="-285750">
                        <a:buFont typeface="Wingdings" pitchFamily="2" charset="2"/>
                        <a:buChar char="§"/>
                      </a:pPr>
                      <a:r>
                        <a:rPr lang="en-US" sz="1400" dirty="0"/>
                        <a:t>Establish communication and engagement practices</a:t>
                      </a:r>
                    </a:p>
                  </a:txBody>
                  <a:tcPr/>
                </a:tc>
                <a:extLst>
                  <a:ext uri="{0D108BD9-81ED-4DB2-BD59-A6C34878D82A}">
                    <a16:rowId xmlns:a16="http://schemas.microsoft.com/office/drawing/2014/main" val="597692520"/>
                  </a:ext>
                </a:extLst>
              </a:tr>
              <a:tr h="540468">
                <a:tc>
                  <a:txBody>
                    <a:bodyPr/>
                    <a:lstStyle/>
                    <a:p>
                      <a:r>
                        <a:rPr lang="en-US" sz="1400" dirty="0"/>
                        <a:t>Internal Communications</a:t>
                      </a:r>
                    </a:p>
                  </a:txBody>
                  <a:tcPr/>
                </a:tc>
                <a:tc>
                  <a:txBody>
                    <a:bodyPr/>
                    <a:lstStyle/>
                    <a:p>
                      <a:pPr marL="285750" indent="-285750">
                        <a:buFont typeface="Wingdings" pitchFamily="2" charset="2"/>
                        <a:buChar char="§"/>
                      </a:pPr>
                      <a:r>
                        <a:rPr lang="en-US" sz="1400" dirty="0"/>
                        <a:t>Define and establish a communications governance model for inter-departmental communications</a:t>
                      </a:r>
                    </a:p>
                    <a:p>
                      <a:pPr marL="285750" indent="-285750">
                        <a:buFont typeface="Wingdings" pitchFamily="2" charset="2"/>
                        <a:buChar char="§"/>
                      </a:pPr>
                      <a:r>
                        <a:rPr lang="en-US" sz="1400" dirty="0"/>
                        <a:t>Define and deploy a project management capability</a:t>
                      </a:r>
                    </a:p>
                    <a:p>
                      <a:pPr marL="285750" indent="-285750">
                        <a:buFont typeface="Wingdings" pitchFamily="2" charset="2"/>
                        <a:buChar char="§"/>
                      </a:pPr>
                      <a:r>
                        <a:rPr lang="en-US" sz="1400" dirty="0"/>
                        <a:t>Define and implement field testing and acceptance practices</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400" dirty="0"/>
                        <a:t>Establish an inter-departmental communication function that drives adherence to best practice and guidelines</a:t>
                      </a:r>
                    </a:p>
                  </a:txBody>
                  <a:tcPr/>
                </a:tc>
                <a:extLst>
                  <a:ext uri="{0D108BD9-81ED-4DB2-BD59-A6C34878D82A}">
                    <a16:rowId xmlns:a16="http://schemas.microsoft.com/office/drawing/2014/main" val="3139268107"/>
                  </a:ext>
                </a:extLst>
              </a:tr>
            </a:tbl>
          </a:graphicData>
        </a:graphic>
      </p:graphicFrame>
      <p:sp>
        <p:nvSpPr>
          <p:cNvPr id="7" name="Date Placeholder 6">
            <a:extLst>
              <a:ext uri="{FF2B5EF4-FFF2-40B4-BE49-F238E27FC236}">
                <a16:creationId xmlns:a16="http://schemas.microsoft.com/office/drawing/2014/main" id="{3608E795-3766-CAFD-3AB8-E3F0FEA7FD02}"/>
              </a:ext>
            </a:extLst>
          </p:cNvPr>
          <p:cNvSpPr>
            <a:spLocks noGrp="1"/>
          </p:cNvSpPr>
          <p:nvPr>
            <p:ph type="dt" sz="half" idx="10"/>
          </p:nvPr>
        </p:nvSpPr>
        <p:spPr/>
        <p:txBody>
          <a:bodyPr/>
          <a:lstStyle/>
          <a:p>
            <a:r>
              <a:rPr lang="en-US" dirty="0"/>
              <a:t>South King Fire &amp; Rescue</a:t>
            </a:r>
          </a:p>
        </p:txBody>
      </p:sp>
    </p:spTree>
    <p:extLst>
      <p:ext uri="{BB962C8B-B14F-4D97-AF65-F5344CB8AC3E}">
        <p14:creationId xmlns:p14="http://schemas.microsoft.com/office/powerpoint/2010/main" val="1544911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dirty="0"/>
              <a:t>Funding</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dirty="0"/>
              <a:t>Strategic Bridge Plan 2023-2024</a:t>
            </a:r>
          </a:p>
        </p:txBody>
      </p:sp>
    </p:spTree>
    <p:extLst>
      <p:ext uri="{BB962C8B-B14F-4D97-AF65-F5344CB8AC3E}">
        <p14:creationId xmlns:p14="http://schemas.microsoft.com/office/powerpoint/2010/main" val="2685288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dirty="0"/>
              <a:t>Funding</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957944"/>
            <a:ext cx="10515600" cy="5192928"/>
          </a:xfrm>
        </p:spPr>
        <p:txBody>
          <a:bodyPr>
            <a:noAutofit/>
          </a:bodyPr>
          <a:lstStyle/>
          <a:p>
            <a:pPr marL="0" indent="0">
              <a:buNone/>
            </a:pPr>
            <a:r>
              <a:rPr lang="en-US" sz="1200" b="1" dirty="0"/>
              <a:t>Vision</a:t>
            </a:r>
          </a:p>
          <a:p>
            <a:pPr marL="0" indent="0">
              <a:buNone/>
            </a:pPr>
            <a:r>
              <a:rPr lang="en-US" sz="1200" dirty="0"/>
              <a:t>Voters overwhelmingly approve a 2024 ballot initiative that funds the District for stability and growth for 2025 and beyond.</a:t>
            </a:r>
          </a:p>
          <a:p>
            <a:pPr marL="0" indent="0">
              <a:buNone/>
            </a:pPr>
            <a:r>
              <a:rPr lang="en-US" sz="1200" b="1" dirty="0"/>
              <a:t>Current State</a:t>
            </a:r>
          </a:p>
          <a:p>
            <a:pPr marR="0">
              <a:spcAft>
                <a:spcPts val="0"/>
              </a:spcAft>
              <a:buFont typeface="Wingdings" pitchFamily="2" charset="2"/>
              <a:buChar char="§"/>
            </a:pPr>
            <a:r>
              <a:rPr lang="en-US" sz="1200" dirty="0"/>
              <a:t>Current funding, the Maintenance and Operation levy and lid lifts, expires on 12/31/2024.</a:t>
            </a:r>
          </a:p>
          <a:p>
            <a:pPr marL="0" indent="0">
              <a:buNone/>
            </a:pPr>
            <a:r>
              <a:rPr lang="en-US" sz="1200" b="1" dirty="0"/>
              <a:t>Future State</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200" dirty="0"/>
              <a:t>The District assesses viable funding options and conducts a SWOT analysis comparing the (</a:t>
            </a:r>
            <a:r>
              <a:rPr lang="en-US" sz="1200" dirty="0" err="1"/>
              <a:t>i</a:t>
            </a:r>
            <a:r>
              <a:rPr lang="en-US" sz="1200" dirty="0"/>
              <a:t>) service benefit charge, (ii) maintenance and operation levy with multi-year lid lifts, (iii) bond issuance, (iv) leveraging the King County EMS levy, and (v) alternate funding methods available under state law.</a:t>
            </a:r>
          </a:p>
          <a:p>
            <a:pPr marR="0">
              <a:spcAft>
                <a:spcPts val="0"/>
              </a:spcAft>
              <a:buFont typeface="Wingdings" pitchFamily="2" charset="2"/>
              <a:buChar char="§"/>
            </a:pPr>
            <a:r>
              <a:rPr lang="en-US" sz="1200" dirty="0"/>
              <a:t>The District’s assessment analyzes:</a:t>
            </a:r>
          </a:p>
          <a:p>
            <a:pPr lvl="1">
              <a:buFont typeface="Wingdings" pitchFamily="2" charset="2"/>
              <a:buChar char="§"/>
            </a:pPr>
            <a:r>
              <a:rPr lang="en-US" sz="1200" dirty="0"/>
              <a:t>Performance during the economic downturn</a:t>
            </a:r>
          </a:p>
          <a:p>
            <a:pPr lvl="1">
              <a:buFont typeface="Wingdings" pitchFamily="2" charset="2"/>
              <a:buChar char="§"/>
            </a:pPr>
            <a:r>
              <a:rPr lang="en-US" sz="1200" dirty="0"/>
              <a:t>Stability amid swings in property values</a:t>
            </a:r>
          </a:p>
          <a:p>
            <a:pPr lvl="1">
              <a:buFont typeface="Wingdings" pitchFamily="2" charset="2"/>
              <a:buChar char="§"/>
            </a:pPr>
            <a:r>
              <a:rPr lang="en-US" sz="1200" dirty="0"/>
              <a:t>Tax-payer affordability</a:t>
            </a:r>
          </a:p>
          <a:p>
            <a:pPr lvl="1">
              <a:buFont typeface="Wingdings" pitchFamily="2" charset="2"/>
              <a:buChar char="§"/>
            </a:pPr>
            <a:r>
              <a:rPr lang="en-US" sz="1200" dirty="0"/>
              <a:t>Mechanisms used by peer agencies and the city of Renton</a:t>
            </a:r>
          </a:p>
          <a:p>
            <a:pPr lvl="1">
              <a:buFont typeface="Wingdings" pitchFamily="2" charset="2"/>
              <a:buChar char="§"/>
            </a:pPr>
            <a:r>
              <a:rPr lang="en-US" sz="1200" dirty="0"/>
              <a:t>Tax law and tax exemptions currently in place by the municipalities within the District</a:t>
            </a:r>
          </a:p>
          <a:p>
            <a:pPr marR="0">
              <a:spcAft>
                <a:spcPts val="0"/>
              </a:spcAft>
              <a:buFont typeface="Wingdings" pitchFamily="2" charset="2"/>
              <a:buChar char="§"/>
            </a:pPr>
            <a:r>
              <a:rPr lang="en-US" sz="1200" dirty="0"/>
              <a:t>All constituents (employees, public partners, municipalities, community members) understand the need for funding and can articulate the benefits of the funding mechanism the District pursues.</a:t>
            </a:r>
          </a:p>
          <a:p>
            <a:pPr marR="0">
              <a:spcAft>
                <a:spcPts val="0"/>
              </a:spcAft>
              <a:buFont typeface="Wingdings" pitchFamily="2" charset="2"/>
              <a:buChar char="§"/>
            </a:pPr>
            <a:r>
              <a:rPr lang="en-US" sz="1200" dirty="0"/>
              <a:t>The District develops robust community education and outreach activities that:</a:t>
            </a:r>
          </a:p>
          <a:p>
            <a:pPr lvl="1">
              <a:buFont typeface="Wingdings" pitchFamily="2" charset="2"/>
              <a:buChar char="§"/>
            </a:pPr>
            <a:r>
              <a:rPr lang="en-US" sz="1200" dirty="0"/>
              <a:t>Are attuned to the political climate and potential opposition</a:t>
            </a:r>
          </a:p>
          <a:p>
            <a:pPr lvl="1">
              <a:buFont typeface="Wingdings" pitchFamily="2" charset="2"/>
              <a:buChar char="§"/>
            </a:pPr>
            <a:r>
              <a:rPr lang="en-US" sz="1200" dirty="0"/>
              <a:t>Assess the impact of other initiatives on the August and November 2024 ballot</a:t>
            </a:r>
          </a:p>
          <a:p>
            <a:pPr lvl="1">
              <a:buFont typeface="Wingdings" pitchFamily="2" charset="2"/>
              <a:buChar char="§"/>
            </a:pPr>
            <a:r>
              <a:rPr lang="en-US" sz="1200" dirty="0"/>
              <a:t>Boost support in precincts with historically low support and/or low turnout for prior measures</a:t>
            </a:r>
          </a:p>
          <a:p>
            <a:pPr lvl="1">
              <a:buFont typeface="Wingdings" pitchFamily="2" charset="2"/>
              <a:buChar char="§"/>
            </a:pPr>
            <a:r>
              <a:rPr lang="en-US" sz="1200" dirty="0"/>
              <a:t>Provide voters with a tool they can use to calculate the costs they will incur and educate voters who are not subject to property taxes about new fees</a:t>
            </a:r>
          </a:p>
          <a:p>
            <a:pPr lvl="1">
              <a:buFont typeface="Wingdings" pitchFamily="2" charset="2"/>
              <a:buChar char="§"/>
            </a:pPr>
            <a:r>
              <a:rPr lang="en-US" sz="1200" dirty="0"/>
              <a:t>Communicate to voters which aspects of the funding mechanism are fixed and permanent and which require future ballot approval</a:t>
            </a:r>
          </a:p>
          <a:p>
            <a:pPr marR="0">
              <a:spcAft>
                <a:spcPts val="0"/>
              </a:spcAft>
              <a:buFont typeface="Wingdings" pitchFamily="2" charset="2"/>
              <a:buChar char="§"/>
            </a:pPr>
            <a:endParaRPr lang="en-US" sz="1200" dirty="0"/>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AB4ABBBC-FF23-FAE4-F5A7-93D4198B850D}"/>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2091253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Funding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910771249"/>
              </p:ext>
            </p:extLst>
          </p:nvPr>
        </p:nvGraphicFramePr>
        <p:xfrm>
          <a:off x="838200" y="1053637"/>
          <a:ext cx="10611055" cy="504444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449846">
                  <a:extLst>
                    <a:ext uri="{9D8B030D-6E8A-4147-A177-3AD203B41FA5}">
                      <a16:colId xmlns:a16="http://schemas.microsoft.com/office/drawing/2014/main" val="2887001507"/>
                    </a:ext>
                  </a:extLst>
                </a:gridCol>
                <a:gridCol w="1033209">
                  <a:extLst>
                    <a:ext uri="{9D8B030D-6E8A-4147-A177-3AD203B41FA5}">
                      <a16:colId xmlns:a16="http://schemas.microsoft.com/office/drawing/2014/main" val="880897254"/>
                    </a:ext>
                  </a:extLst>
                </a:gridCol>
                <a:gridCol w="7810500">
                  <a:extLst>
                    <a:ext uri="{9D8B030D-6E8A-4147-A177-3AD203B41FA5}">
                      <a16:colId xmlns:a16="http://schemas.microsoft.com/office/drawing/2014/main" val="816009060"/>
                    </a:ext>
                  </a:extLst>
                </a:gridCol>
              </a:tblGrid>
              <a:tr h="320250">
                <a:tc>
                  <a:txBody>
                    <a:bodyPr/>
                    <a:lstStyle/>
                    <a:p>
                      <a:r>
                        <a:rPr lang="en-US" sz="1600" dirty="0"/>
                        <a:t>#</a:t>
                      </a:r>
                    </a:p>
                  </a:txBody>
                  <a:tcPr/>
                </a:tc>
                <a:tc>
                  <a:txBody>
                    <a:bodyPr/>
                    <a:lstStyle/>
                    <a:p>
                      <a:r>
                        <a:rPr lang="en-US" sz="1600"/>
                        <a:t>OBJECTIVE</a:t>
                      </a:r>
                    </a:p>
                  </a:txBody>
                  <a:tcPr/>
                </a:tc>
                <a:tc>
                  <a:txBody>
                    <a:bodyPr/>
                    <a:lstStyle/>
                    <a:p>
                      <a:r>
                        <a:rPr lang="en-US" sz="1600" dirty="0"/>
                        <a:t>BY WHEN</a:t>
                      </a:r>
                    </a:p>
                  </a:txBody>
                  <a:tcPr/>
                </a:tc>
                <a:tc>
                  <a:txBody>
                    <a:bodyPr/>
                    <a:lstStyle/>
                    <a:p>
                      <a:r>
                        <a:rPr lang="en-US" sz="1600" dirty="0"/>
                        <a:t>DESCRIPTION</a:t>
                      </a:r>
                    </a:p>
                  </a:txBody>
                  <a:tcPr/>
                </a:tc>
                <a:extLst>
                  <a:ext uri="{0D108BD9-81ED-4DB2-BD59-A6C34878D82A}">
                    <a16:rowId xmlns:a16="http://schemas.microsoft.com/office/drawing/2014/main" val="2107862107"/>
                  </a:ext>
                </a:extLst>
              </a:tr>
              <a:tr h="534985">
                <a:tc>
                  <a:txBody>
                    <a:bodyPr/>
                    <a:lstStyle/>
                    <a:p>
                      <a:r>
                        <a:rPr lang="en-US" sz="1500"/>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a:t>Conduct and complete a funding mechanism assessment</a:t>
                      </a:r>
                    </a:p>
                  </a:txBody>
                  <a:tcPr/>
                </a:tc>
                <a:tc>
                  <a:txBody>
                    <a:bodyPr/>
                    <a:lstStyle/>
                    <a:p>
                      <a:r>
                        <a:rPr lang="en-US" sz="1500" dirty="0"/>
                        <a:t>Q1-23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Research peer agencies, including the city of Renton</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Research tax law and tax exemption practices currently in place by the municipalities within the District</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Assess options: FBC, M&amp;O Levy with Lid Lifts, Bonds, EMS Levy, and others sanctioned by state law, conduct a SWOT analysis</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Model performance during an economic downturn and model tax-payer affordability</a:t>
                      </a:r>
                    </a:p>
                  </a:txBody>
                  <a:tcPr/>
                </a:tc>
                <a:extLst>
                  <a:ext uri="{0D108BD9-81ED-4DB2-BD59-A6C34878D82A}">
                    <a16:rowId xmlns:a16="http://schemas.microsoft.com/office/drawing/2014/main" val="3338113593"/>
                  </a:ext>
                </a:extLst>
              </a:tr>
              <a:tr h="370840">
                <a:tc>
                  <a:txBody>
                    <a:bodyPr/>
                    <a:lstStyle/>
                    <a:p>
                      <a:r>
                        <a:rPr lang="en-US" sz="1500"/>
                        <a:t>2</a:t>
                      </a:r>
                    </a:p>
                  </a:txBody>
                  <a:tcPr/>
                </a:tc>
                <a:tc>
                  <a:txBody>
                    <a:bodyPr/>
                    <a:lstStyle/>
                    <a:p>
                      <a:r>
                        <a:rPr lang="en-US" sz="1500"/>
                        <a:t>Align around the determined funding mechanism</a:t>
                      </a:r>
                    </a:p>
                  </a:txBody>
                  <a:tcPr/>
                </a:tc>
                <a:tc>
                  <a:txBody>
                    <a:bodyPr/>
                    <a:lstStyle/>
                    <a:p>
                      <a:r>
                        <a:rPr lang="en-US" sz="1500"/>
                        <a:t>Q2-23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recommendations and identify resources required to pursue the recommended funding mechanism</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contingency if voters fail to approve a ballot measure on the first attempt</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Administration meets with Board and labor leadership to confirm the direction</a:t>
                      </a:r>
                    </a:p>
                  </a:txBody>
                  <a:tcPr/>
                </a:tc>
                <a:extLst>
                  <a:ext uri="{0D108BD9-81ED-4DB2-BD59-A6C34878D82A}">
                    <a16:rowId xmlns:a16="http://schemas.microsoft.com/office/drawing/2014/main" val="3357206331"/>
                  </a:ext>
                </a:extLst>
              </a:tr>
              <a:tr h="370840">
                <a:tc>
                  <a:txBody>
                    <a:bodyPr/>
                    <a:lstStyle/>
                    <a:p>
                      <a:r>
                        <a:rPr lang="en-US" sz="1500"/>
                        <a:t>3</a:t>
                      </a:r>
                    </a:p>
                  </a:txBody>
                  <a:tcPr/>
                </a:tc>
                <a:tc>
                  <a:txBody>
                    <a:bodyPr/>
                    <a:lstStyle/>
                    <a:p>
                      <a:r>
                        <a:rPr lang="en-US" sz="1500" dirty="0"/>
                        <a:t>Gain Board approval</a:t>
                      </a:r>
                    </a:p>
                  </a:txBody>
                  <a:tcPr/>
                </a:tc>
                <a:tc>
                  <a:txBody>
                    <a:bodyPr/>
                    <a:lstStyle/>
                    <a:p>
                      <a:r>
                        <a:rPr lang="en-US" sz="1500"/>
                        <a:t>Q3-23</a:t>
                      </a:r>
                    </a:p>
                  </a:txBody>
                  <a:tcPr/>
                </a:tc>
                <a:tc>
                  <a:txBody>
                    <a:bodyPr/>
                    <a:lstStyle/>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Develop and present Board recommendation</a:t>
                      </a:r>
                    </a:p>
                    <a:p>
                      <a:pPr marL="165100" indent="-165100" algn="l" defTabSz="914400" rtl="0" eaLnBrk="1" latinLnBrk="0" hangingPunct="1">
                        <a:buFont typeface="Wingdings" pitchFamily="2" charset="2"/>
                        <a:buChar char="§"/>
                        <a:tabLst/>
                      </a:pPr>
                      <a:r>
                        <a:rPr lang="en-US" sz="1500" kern="1200" dirty="0">
                          <a:solidFill>
                            <a:schemeClr val="dk1"/>
                          </a:solidFill>
                          <a:latin typeface="+mn-lt"/>
                          <a:ea typeface="+mn-ea"/>
                          <a:cs typeface="+mn-cs"/>
                        </a:rPr>
                        <a:t>Gain Board approval for the funding mechanism</a:t>
                      </a:r>
                    </a:p>
                  </a:txBody>
                  <a:tcPr/>
                </a:tc>
                <a:extLst>
                  <a:ext uri="{0D108BD9-81ED-4DB2-BD59-A6C34878D82A}">
                    <a16:rowId xmlns:a16="http://schemas.microsoft.com/office/drawing/2014/main" val="2506092469"/>
                  </a:ext>
                </a:extLst>
              </a:tr>
              <a:tr h="370840">
                <a:tc>
                  <a:txBody>
                    <a:bodyPr/>
                    <a:lstStyle/>
                    <a:p>
                      <a:r>
                        <a:rPr lang="en-US" sz="1500"/>
                        <a:t>4</a:t>
                      </a:r>
                    </a:p>
                  </a:txBody>
                  <a:tcPr/>
                </a:tc>
                <a:tc>
                  <a:txBody>
                    <a:bodyPr/>
                    <a:lstStyle/>
                    <a:p>
                      <a:r>
                        <a:rPr lang="en-US" sz="1500" i="0"/>
                        <a:t>Design and develop education and outreach plans, data and materials</a:t>
                      </a:r>
                    </a:p>
                  </a:txBody>
                  <a:tcPr/>
                </a:tc>
                <a:tc>
                  <a:txBody>
                    <a:bodyPr/>
                    <a:lstStyle/>
                    <a:p>
                      <a:r>
                        <a:rPr lang="en-US" sz="1500"/>
                        <a:t>H2-23*</a:t>
                      </a:r>
                    </a:p>
                  </a:txBody>
                  <a:tcPr/>
                </a:tc>
                <a:tc>
                  <a:txBody>
                    <a:bodyPr/>
                    <a:lstStyle/>
                    <a:p>
                      <a:pPr marL="165100" indent="-165100">
                        <a:buFont typeface="Wingdings" pitchFamily="2" charset="2"/>
                        <a:buChar char="§"/>
                        <a:tabLst/>
                      </a:pPr>
                      <a:r>
                        <a:rPr lang="en-US" sz="1500" dirty="0"/>
                        <a:t>Gather and prepare underlying data to support anticipated inquires by the public</a:t>
                      </a:r>
                    </a:p>
                    <a:p>
                      <a:pPr marL="165100" indent="-165100">
                        <a:buFont typeface="Wingdings" pitchFamily="2" charset="2"/>
                        <a:buChar char="§"/>
                        <a:tabLst/>
                      </a:pPr>
                      <a:r>
                        <a:rPr lang="en-US" sz="1500" dirty="0"/>
                        <a:t>Assess constituencies, identify key messages and identify influential surrogates</a:t>
                      </a:r>
                    </a:p>
                    <a:p>
                      <a:pPr marL="165100" indent="-165100">
                        <a:buFont typeface="Wingdings" pitchFamily="2" charset="2"/>
                        <a:buChar char="§"/>
                        <a:tabLst/>
                      </a:pPr>
                      <a:r>
                        <a:rPr lang="en-US" sz="1500" dirty="0"/>
                        <a:t>Assess voting patterns, identify strategies to boost support and turnout</a:t>
                      </a:r>
                    </a:p>
                    <a:p>
                      <a:pPr marL="165100" indent="-165100">
                        <a:buFont typeface="Wingdings" pitchFamily="2" charset="2"/>
                        <a:buChar char="§"/>
                        <a:tabLst/>
                      </a:pPr>
                      <a:r>
                        <a:rPr lang="en-US" sz="1500" dirty="0"/>
                        <a:t>Develop a contact database of surrogates and key audience constituents</a:t>
                      </a:r>
                    </a:p>
                    <a:p>
                      <a:pPr marL="165100" indent="-165100">
                        <a:buFont typeface="Wingdings" pitchFamily="2" charset="2"/>
                        <a:buChar char="§"/>
                        <a:tabLst/>
                      </a:pPr>
                      <a:r>
                        <a:rPr lang="en-US" sz="1500" dirty="0"/>
                        <a:t>Develop digital/social, web and newsletter campaign materials</a:t>
                      </a:r>
                    </a:p>
                    <a:p>
                      <a:pPr marL="165100" indent="-165100">
                        <a:buFont typeface="Wingdings" pitchFamily="2" charset="2"/>
                        <a:buChar char="§"/>
                        <a:tabLst/>
                      </a:pPr>
                      <a:r>
                        <a:rPr lang="en-US" sz="1500" dirty="0"/>
                        <a:t>Develop a tax estimator tool for use by the public</a:t>
                      </a:r>
                    </a:p>
                    <a:p>
                      <a:pPr marL="165100" indent="-165100">
                        <a:buFont typeface="Wingdings" pitchFamily="2" charset="2"/>
                        <a:buChar char="§"/>
                        <a:tabLst/>
                      </a:pPr>
                      <a:r>
                        <a:rPr lang="en-US" sz="1500" dirty="0"/>
                        <a:t>Develop specific messages about affordability and max annual cost increases</a:t>
                      </a:r>
                    </a:p>
                  </a:txBody>
                  <a:tcPr/>
                </a:tc>
                <a:extLst>
                  <a:ext uri="{0D108BD9-81ED-4DB2-BD59-A6C34878D82A}">
                    <a16:rowId xmlns:a16="http://schemas.microsoft.com/office/drawing/2014/main" val="1673382213"/>
                  </a:ext>
                </a:extLst>
              </a:tr>
            </a:tbl>
          </a:graphicData>
        </a:graphic>
      </p:graphicFrame>
      <p:sp>
        <p:nvSpPr>
          <p:cNvPr id="3" name="TextBox 2">
            <a:extLst>
              <a:ext uri="{FF2B5EF4-FFF2-40B4-BE49-F238E27FC236}">
                <a16:creationId xmlns:a16="http://schemas.microsoft.com/office/drawing/2014/main" id="{3F62B046-5A4E-1714-57F7-9806AB70B711}"/>
              </a:ext>
            </a:extLst>
          </p:cNvPr>
          <p:cNvSpPr txBox="1"/>
          <p:nvPr/>
        </p:nvSpPr>
        <p:spPr>
          <a:xfrm>
            <a:off x="830826" y="6193770"/>
            <a:ext cx="3175659" cy="246221"/>
          </a:xfrm>
          <a:prstGeom prst="rect">
            <a:avLst/>
          </a:prstGeom>
          <a:noFill/>
        </p:spPr>
        <p:txBody>
          <a:bodyPr wrap="square" rtlCol="0">
            <a:spAutoFit/>
          </a:bodyPr>
          <a:lstStyle/>
          <a:p>
            <a:r>
              <a:rPr lang="en-US" sz="1000" b="1" dirty="0"/>
              <a:t>*</a:t>
            </a:r>
            <a:r>
              <a:rPr lang="en-US" sz="1000" dirty="0"/>
              <a:t>”H” indicates either the 1</a:t>
            </a:r>
            <a:r>
              <a:rPr lang="en-US" sz="1000" baseline="30000" dirty="0"/>
              <a:t>st</a:t>
            </a:r>
            <a:r>
              <a:rPr lang="en-US" sz="1000" dirty="0"/>
              <a:t> or 2</a:t>
            </a:r>
            <a:r>
              <a:rPr lang="en-US" sz="1000" baseline="30000" dirty="0"/>
              <a:t>nd</a:t>
            </a:r>
            <a:r>
              <a:rPr lang="en-US" sz="1000" dirty="0"/>
              <a:t> half a given year</a:t>
            </a:r>
            <a:endParaRPr lang="en-US" sz="1400" dirty="0"/>
          </a:p>
        </p:txBody>
      </p:sp>
      <p:sp>
        <p:nvSpPr>
          <p:cNvPr id="6" name="Date Placeholder 5">
            <a:extLst>
              <a:ext uri="{FF2B5EF4-FFF2-40B4-BE49-F238E27FC236}">
                <a16:creationId xmlns:a16="http://schemas.microsoft.com/office/drawing/2014/main" id="{AD259802-558D-410B-D741-C6916178F4EF}"/>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441443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Funding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219456048"/>
              </p:ext>
            </p:extLst>
          </p:nvPr>
        </p:nvGraphicFramePr>
        <p:xfrm>
          <a:off x="838202" y="972367"/>
          <a:ext cx="10515598" cy="506476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544968">
                  <a:extLst>
                    <a:ext uri="{9D8B030D-6E8A-4147-A177-3AD203B41FA5}">
                      <a16:colId xmlns:a16="http://schemas.microsoft.com/office/drawing/2014/main" val="2887001507"/>
                    </a:ext>
                  </a:extLst>
                </a:gridCol>
                <a:gridCol w="1360967">
                  <a:extLst>
                    <a:ext uri="{9D8B030D-6E8A-4147-A177-3AD203B41FA5}">
                      <a16:colId xmlns:a16="http://schemas.microsoft.com/office/drawing/2014/main" val="880897254"/>
                    </a:ext>
                  </a:extLst>
                </a:gridCol>
                <a:gridCol w="7292163">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dirty="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450"/>
                        <a:t>5</a:t>
                      </a:r>
                    </a:p>
                  </a:txBody>
                  <a:tcPr/>
                </a:tc>
                <a:tc>
                  <a:txBody>
                    <a:bodyPr/>
                    <a:lstStyle/>
                    <a:p>
                      <a:r>
                        <a:rPr lang="en-US" sz="1450" dirty="0"/>
                        <a:t>Conduct education and outreach</a:t>
                      </a:r>
                    </a:p>
                  </a:txBody>
                  <a:tcPr/>
                </a:tc>
                <a:tc>
                  <a:txBody>
                    <a:bodyPr/>
                    <a:lstStyle/>
                    <a:p>
                      <a:r>
                        <a:rPr lang="en-US" sz="1450" dirty="0"/>
                        <a:t>H1-24</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File ballot measure with King County</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Monitor initiative and referendum landscape for the August and November ballots</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Monitor for possible opposition and prepare a counter-campaign if necessary</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surrogates to target constituencies</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a:t>
                      </a:r>
                      <a:r>
                        <a:rPr lang="en-US" sz="1450" dirty="0"/>
                        <a:t>digital/social, web, and newsletter content and advertising</a:t>
                      </a:r>
                      <a:endParaRPr lang="en-US" sz="1450" kern="1200" dirty="0">
                        <a:solidFill>
                          <a:schemeClr val="dk1"/>
                        </a:solidFill>
                        <a:latin typeface="+mn-lt"/>
                        <a:ea typeface="+mn-ea"/>
                        <a:cs typeface="+mn-cs"/>
                      </a:endParaRPr>
                    </a:p>
                  </a:txBody>
                  <a:tcPr/>
                </a:tc>
                <a:extLst>
                  <a:ext uri="{0D108BD9-81ED-4DB2-BD59-A6C34878D82A}">
                    <a16:rowId xmlns:a16="http://schemas.microsoft.com/office/drawing/2014/main" val="2220912044"/>
                  </a:ext>
                </a:extLst>
              </a:tr>
              <a:tr h="370840">
                <a:tc>
                  <a:txBody>
                    <a:bodyPr/>
                    <a:lstStyle/>
                    <a:p>
                      <a:r>
                        <a:rPr lang="en-US" sz="1450"/>
                        <a:t>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50"/>
                        <a:t>Community Affairs and Public Relations Planning</a:t>
                      </a:r>
                    </a:p>
                  </a:txBody>
                  <a:tcPr/>
                </a:tc>
                <a:tc>
                  <a:txBody>
                    <a:bodyPr/>
                    <a:lstStyle/>
                    <a:p>
                      <a:r>
                        <a:rPr lang="en-US" sz="1450" dirty="0"/>
                        <a:t>Q1-23 &amp; Q1-24</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Develop Community Affairs and Public Relations plans to support outreach and education:</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Audience segmentation</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Channel strategies across broadcast, print, digital/social, web and newsletter</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Enlisting on-duty Fire Fighters as messengers and outreach advocates</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Story telling, e.g., incident reporting, “your tax dollars at work,” capital investment and operating expense allocations, community public safety improvements, new equipment rollouts.</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Celebrate wins to build awareness for how the District serves the public</a:t>
                      </a:r>
                    </a:p>
                    <a:p>
                      <a:pPr marL="622300" lvl="1"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Design a measurement strategy and identify key metrics</a:t>
                      </a:r>
                    </a:p>
                    <a:p>
                      <a:pPr marL="165100" lvl="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Align 2024 Community Affairs and Public Relations plans with outreach and education activities.</a:t>
                      </a:r>
                    </a:p>
                  </a:txBody>
                  <a:tcPr/>
                </a:tc>
                <a:extLst>
                  <a:ext uri="{0D108BD9-81ED-4DB2-BD59-A6C34878D82A}">
                    <a16:rowId xmlns:a16="http://schemas.microsoft.com/office/drawing/2014/main" val="3338113593"/>
                  </a:ext>
                </a:extLst>
              </a:tr>
              <a:tr h="370840">
                <a:tc>
                  <a:txBody>
                    <a:bodyPr/>
                    <a:lstStyle/>
                    <a:p>
                      <a:r>
                        <a:rPr lang="en-US" sz="1450"/>
                        <a:t>7</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50"/>
                        <a:t>Community Affairs and Public Relations Execution</a:t>
                      </a:r>
                    </a:p>
                  </a:txBody>
                  <a:tcPr/>
                </a:tc>
                <a:tc>
                  <a:txBody>
                    <a:bodyPr/>
                    <a:lstStyle/>
                    <a:p>
                      <a:r>
                        <a:rPr lang="en-US" sz="1450"/>
                        <a:t>On-Going</a:t>
                      </a:r>
                    </a:p>
                  </a:txBody>
                  <a:tcPr/>
                </a:tc>
                <a:tc>
                  <a:txBody>
                    <a:bodyPr/>
                    <a:lstStyle/>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Deploy and measure</a:t>
                      </a:r>
                    </a:p>
                    <a:p>
                      <a:pPr marL="165100" indent="-165100" algn="l" defTabSz="914400" rtl="0" eaLnBrk="1" latinLnBrk="0" hangingPunct="1">
                        <a:buFont typeface="Wingdings" pitchFamily="2" charset="2"/>
                        <a:buChar char="§"/>
                        <a:tabLst/>
                      </a:pPr>
                      <a:r>
                        <a:rPr lang="en-US" sz="1450" kern="1200" dirty="0">
                          <a:solidFill>
                            <a:schemeClr val="dk1"/>
                          </a:solidFill>
                          <a:latin typeface="+mn-lt"/>
                          <a:ea typeface="+mn-ea"/>
                          <a:cs typeface="+mn-cs"/>
                        </a:rPr>
                        <a:t>Communicate activity and impact</a:t>
                      </a:r>
                    </a:p>
                  </a:txBody>
                  <a:tcPr/>
                </a:tc>
                <a:extLst>
                  <a:ext uri="{0D108BD9-81ED-4DB2-BD59-A6C34878D82A}">
                    <a16:rowId xmlns:a16="http://schemas.microsoft.com/office/drawing/2014/main" val="2409349432"/>
                  </a:ext>
                </a:extLst>
              </a:tr>
            </a:tbl>
          </a:graphicData>
        </a:graphic>
      </p:graphicFrame>
      <p:sp>
        <p:nvSpPr>
          <p:cNvPr id="3" name="Date Placeholder 2">
            <a:extLst>
              <a:ext uri="{FF2B5EF4-FFF2-40B4-BE49-F238E27FC236}">
                <a16:creationId xmlns:a16="http://schemas.microsoft.com/office/drawing/2014/main" id="{A5738EF1-477A-1973-04C3-41E4BA008DD3}"/>
              </a:ext>
            </a:extLst>
          </p:cNvPr>
          <p:cNvSpPr>
            <a:spLocks noGrp="1"/>
          </p:cNvSpPr>
          <p:nvPr>
            <p:ph type="dt" sz="half" idx="10"/>
          </p:nvPr>
        </p:nvSpPr>
        <p:spPr/>
        <p:txBody>
          <a:bodyPr/>
          <a:lstStyle/>
          <a:p>
            <a:r>
              <a:rPr lang="en-US"/>
              <a:t>South King Fire &amp; Rescue</a:t>
            </a:r>
          </a:p>
        </p:txBody>
      </p:sp>
      <p:sp>
        <p:nvSpPr>
          <p:cNvPr id="6" name="TextBox 5">
            <a:extLst>
              <a:ext uri="{FF2B5EF4-FFF2-40B4-BE49-F238E27FC236}">
                <a16:creationId xmlns:a16="http://schemas.microsoft.com/office/drawing/2014/main" id="{11601692-293B-BDAD-F6FA-CCABBDB49512}"/>
              </a:ext>
            </a:extLst>
          </p:cNvPr>
          <p:cNvSpPr txBox="1"/>
          <p:nvPr/>
        </p:nvSpPr>
        <p:spPr>
          <a:xfrm>
            <a:off x="838200" y="6110129"/>
            <a:ext cx="3175659" cy="246221"/>
          </a:xfrm>
          <a:prstGeom prst="rect">
            <a:avLst/>
          </a:prstGeom>
          <a:noFill/>
        </p:spPr>
        <p:txBody>
          <a:bodyPr wrap="square" rtlCol="0">
            <a:spAutoFit/>
          </a:bodyPr>
          <a:lstStyle/>
          <a:p>
            <a:r>
              <a:rPr lang="en-US" sz="1000" b="1" dirty="0"/>
              <a:t>*</a:t>
            </a:r>
            <a:r>
              <a:rPr lang="en-US" sz="1000" dirty="0"/>
              <a:t>”H” indicates either the 1</a:t>
            </a:r>
            <a:r>
              <a:rPr lang="en-US" sz="1000" baseline="30000" dirty="0"/>
              <a:t>st</a:t>
            </a:r>
            <a:r>
              <a:rPr lang="en-US" sz="1000" dirty="0"/>
              <a:t> or 2</a:t>
            </a:r>
            <a:r>
              <a:rPr lang="en-US" sz="1000" baseline="30000" dirty="0"/>
              <a:t>nd</a:t>
            </a:r>
            <a:r>
              <a:rPr lang="en-US" sz="1000" dirty="0"/>
              <a:t> half a given year</a:t>
            </a:r>
            <a:endParaRPr lang="en-US" sz="1400" dirty="0"/>
          </a:p>
        </p:txBody>
      </p:sp>
    </p:spTree>
    <p:extLst>
      <p:ext uri="{BB962C8B-B14F-4D97-AF65-F5344CB8AC3E}">
        <p14:creationId xmlns:p14="http://schemas.microsoft.com/office/powerpoint/2010/main" val="376814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Accountability</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2086478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dirty="0"/>
              <a:t>Accountability</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rmAutofit fontScale="92500" lnSpcReduction="10000"/>
          </a:bodyPr>
          <a:lstStyle/>
          <a:p>
            <a:pPr marL="0" indent="0">
              <a:buNone/>
            </a:pPr>
            <a:r>
              <a:rPr lang="en-US" sz="1200" b="1" dirty="0"/>
              <a:t>Vision</a:t>
            </a:r>
          </a:p>
          <a:p>
            <a:pPr marL="0" indent="0">
              <a:buNone/>
            </a:pPr>
            <a:r>
              <a:rPr lang="en-US" sz="1200" dirty="0"/>
              <a:t>South King Fire &amp; Rescue seeks to create a culture of accountability where District employees in all divisions and roles are held to a consistent high standard of job performance and integrity. The District seeks to invest in training and development programs to increase competencies and promote growth opportunities for employees; while building user-friendly tools to consistently measure and monitor progress, performance, and success. We seek to create an atmosphere of trust and inclusiveness where employees feel free to share ideas and thrive. </a:t>
            </a:r>
          </a:p>
          <a:p>
            <a:pPr marL="0" indent="0">
              <a:buNone/>
            </a:pPr>
            <a:r>
              <a:rPr lang="en-US" sz="1200" b="1" dirty="0"/>
              <a:t>Current State</a:t>
            </a:r>
          </a:p>
          <a:p>
            <a:pPr>
              <a:buFont typeface="Wingdings" pitchFamily="2" charset="2"/>
              <a:buChar char="§"/>
            </a:pPr>
            <a:r>
              <a:rPr lang="en-US" sz="1200" dirty="0"/>
              <a:t>Standards of performance are more consistently defined for operations than for business and administrative roles</a:t>
            </a:r>
          </a:p>
          <a:p>
            <a:pPr>
              <a:buFont typeface="Wingdings" pitchFamily="2" charset="2"/>
              <a:buChar char="§"/>
            </a:pPr>
            <a:r>
              <a:rPr lang="en-US" sz="1200" dirty="0"/>
              <a:t>Limited Battalion Chief capacity hinders their ability to have day-to-day oversight for Officers and companies</a:t>
            </a:r>
          </a:p>
          <a:p>
            <a:pPr>
              <a:buFont typeface="Wingdings" pitchFamily="2" charset="2"/>
              <a:buChar char="§"/>
            </a:pPr>
            <a:r>
              <a:rPr lang="en-US" sz="1200" dirty="0"/>
              <a:t>Recurring feedback and structured performance evaluations have not occurred within the District for several years</a:t>
            </a:r>
          </a:p>
          <a:p>
            <a:pPr>
              <a:buFont typeface="Wingdings" pitchFamily="2" charset="2"/>
              <a:buChar char="§"/>
            </a:pPr>
            <a:r>
              <a:rPr lang="en-US" sz="1200" dirty="0"/>
              <a:t>Officer development is neglected</a:t>
            </a:r>
          </a:p>
          <a:p>
            <a:pPr>
              <a:buFont typeface="Wingdings" pitchFamily="2" charset="2"/>
              <a:buChar char="§"/>
            </a:pPr>
            <a:r>
              <a:rPr lang="en-US" sz="1200" dirty="0"/>
              <a:t>Officers do not meet with peer Officers</a:t>
            </a:r>
          </a:p>
          <a:p>
            <a:pPr>
              <a:buFont typeface="Wingdings" pitchFamily="2" charset="2"/>
              <a:buChar char="§"/>
            </a:pPr>
            <a:r>
              <a:rPr lang="en-US" sz="1200" dirty="0"/>
              <a:t>Battalion Chiefs do not meet with the Operations Chief or Administrative Chiefs</a:t>
            </a:r>
          </a:p>
          <a:p>
            <a:pPr marL="0" indent="0">
              <a:buNone/>
            </a:pPr>
            <a:r>
              <a:rPr lang="en-US" sz="1200" b="1" dirty="0"/>
              <a:t> Future State</a:t>
            </a:r>
            <a:endParaRPr lang="en-US" sz="8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200" dirty="0"/>
              <a:t>Clear expectations are established for all roles</a:t>
            </a:r>
          </a:p>
          <a:p>
            <a:pPr marR="0">
              <a:spcAft>
                <a:spcPts val="0"/>
              </a:spcAft>
              <a:buFont typeface="Wingdings" pitchFamily="2" charset="2"/>
              <a:buChar char="§"/>
            </a:pPr>
            <a:r>
              <a:rPr lang="en-US" sz="1200" dirty="0"/>
              <a:t>Skill and competency development occurs</a:t>
            </a:r>
          </a:p>
          <a:p>
            <a:pPr marR="0">
              <a:spcAft>
                <a:spcPts val="0"/>
              </a:spcAft>
              <a:buFont typeface="Wingdings" pitchFamily="2" charset="2"/>
              <a:buChar char="§"/>
            </a:pPr>
            <a:r>
              <a:rPr lang="en-US" sz="1200" dirty="0"/>
              <a:t>There is a predictable and consistent application of standards</a:t>
            </a:r>
          </a:p>
          <a:p>
            <a:pPr marR="0">
              <a:spcAft>
                <a:spcPts val="0"/>
              </a:spcAft>
              <a:buFont typeface="Wingdings" pitchFamily="2" charset="2"/>
              <a:buChar char="§"/>
            </a:pPr>
            <a:r>
              <a:rPr lang="en-US" sz="1200" dirty="0"/>
              <a:t>Evaluations occur at all levels of the District</a:t>
            </a:r>
          </a:p>
          <a:p>
            <a:pPr marR="0">
              <a:spcAft>
                <a:spcPts val="0"/>
              </a:spcAft>
              <a:buFont typeface="Wingdings" pitchFamily="2" charset="2"/>
              <a:buChar char="§"/>
            </a:pPr>
            <a:r>
              <a:rPr lang="en-US" sz="1200" dirty="0"/>
              <a:t>Training and support plans are in place to develop skills and competencies</a:t>
            </a:r>
          </a:p>
          <a:p>
            <a:pPr marR="0">
              <a:spcAft>
                <a:spcPts val="0"/>
              </a:spcAft>
              <a:buFont typeface="Wingdings" pitchFamily="2" charset="2"/>
              <a:buChar char="§"/>
            </a:pPr>
            <a:r>
              <a:rPr lang="en-US" sz="1200" dirty="0"/>
              <a:t>Officers meet with one another</a:t>
            </a:r>
          </a:p>
          <a:p>
            <a:pPr marR="0">
              <a:spcAft>
                <a:spcPts val="0"/>
              </a:spcAft>
              <a:buFont typeface="Wingdings" pitchFamily="2" charset="2"/>
              <a:buChar char="§"/>
            </a:pPr>
            <a:r>
              <a:rPr lang="en-US" sz="1200" dirty="0"/>
              <a:t>Battalion Chiefs have the capacity to meet with and manage their Officers</a:t>
            </a:r>
          </a:p>
          <a:p>
            <a:pPr marR="0">
              <a:spcAft>
                <a:spcPts val="0"/>
              </a:spcAft>
              <a:buFont typeface="Wingdings" pitchFamily="2" charset="2"/>
              <a:buChar char="§"/>
            </a:pPr>
            <a:r>
              <a:rPr lang="en-US" sz="1200" dirty="0"/>
              <a:t>Company-wide SWOT assessments occur with regular frequency</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8F7709D5-ADC0-91FE-C6F4-6224AC914394}"/>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749373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Accountability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1238153611"/>
              </p:ext>
            </p:extLst>
          </p:nvPr>
        </p:nvGraphicFramePr>
        <p:xfrm>
          <a:off x="838200" y="1264359"/>
          <a:ext cx="10515598" cy="484378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882468">
                  <a:extLst>
                    <a:ext uri="{9D8B030D-6E8A-4147-A177-3AD203B41FA5}">
                      <a16:colId xmlns:a16="http://schemas.microsoft.com/office/drawing/2014/main" val="2887001507"/>
                    </a:ext>
                  </a:extLst>
                </a:gridCol>
                <a:gridCol w="1002890">
                  <a:extLst>
                    <a:ext uri="{9D8B030D-6E8A-4147-A177-3AD203B41FA5}">
                      <a16:colId xmlns:a16="http://schemas.microsoft.com/office/drawing/2014/main" val="880897254"/>
                    </a:ext>
                  </a:extLst>
                </a:gridCol>
                <a:gridCol w="7312740">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r>
                        <a:rPr lang="en-US" sz="1550"/>
                        <a:t>Deploy</a:t>
                      </a:r>
                      <a:r>
                        <a:rPr lang="en-US" sz="1550">
                          <a:solidFill>
                            <a:srgbClr val="FF0000"/>
                          </a:solidFill>
                        </a:rPr>
                        <a:t> </a:t>
                      </a:r>
                      <a:r>
                        <a:rPr lang="en-US" sz="1550"/>
                        <a:t>Evaluations District-wide</a:t>
                      </a:r>
                    </a:p>
                  </a:txBody>
                  <a:tcPr/>
                </a:tc>
                <a:tc>
                  <a:txBody>
                    <a:bodyPr/>
                    <a:lstStyle/>
                    <a:p>
                      <a:r>
                        <a:rPr lang="en-US" sz="1550"/>
                        <a:t>Q4-2</a:t>
                      </a:r>
                      <a:r>
                        <a:rPr lang="en-US" sz="1550">
                          <a:solidFill>
                            <a:schemeClr val="tx1"/>
                          </a:solidFill>
                        </a:rPr>
                        <a:t>3</a:t>
                      </a:r>
                    </a:p>
                  </a:txBody>
                  <a:tcPr/>
                </a:tc>
                <a:tc>
                  <a:txBody>
                    <a:bodyPr/>
                    <a:lstStyle/>
                    <a:p>
                      <a:pPr marL="165100" indent="-165100">
                        <a:buFont typeface="Wingdings" pitchFamily="2" charset="2"/>
                        <a:buChar char="§"/>
                        <a:tabLst/>
                      </a:pPr>
                      <a:r>
                        <a:rPr lang="en-US" sz="1550" dirty="0"/>
                        <a:t>Evaluations are deployed and conducted for all roles in the District by year-end 202</a:t>
                      </a:r>
                      <a:r>
                        <a:rPr lang="en-US" sz="1550" dirty="0">
                          <a:solidFill>
                            <a:schemeClr val="tx1"/>
                          </a:solidFill>
                        </a:rPr>
                        <a:t>3 and then occur going forward on an annual basis</a:t>
                      </a:r>
                    </a:p>
                    <a:p>
                      <a:pPr marL="165100" indent="-165100">
                        <a:buFont typeface="Wingdings" pitchFamily="2" charset="2"/>
                        <a:buChar char="§"/>
                        <a:tabLst/>
                      </a:pPr>
                      <a:r>
                        <a:rPr lang="en-US" sz="1550" strike="noStrike" dirty="0">
                          <a:solidFill>
                            <a:schemeClr val="tx1"/>
                          </a:solidFill>
                        </a:rPr>
                        <a:t>Managers are trained in how to conduct evaluations and provide feedback</a:t>
                      </a:r>
                    </a:p>
                    <a:p>
                      <a:pPr marL="165100" indent="-165100">
                        <a:buFont typeface="Wingdings" pitchFamily="2" charset="2"/>
                        <a:buChar char="§"/>
                        <a:tabLst/>
                      </a:pPr>
                      <a:r>
                        <a:rPr lang="en-US" sz="1550" dirty="0"/>
                        <a:t>Managers are integral to the evaluation process and </a:t>
                      </a:r>
                      <a:r>
                        <a:rPr lang="en-US" sz="1550" strike="noStrike" dirty="0"/>
                        <a:t>r</a:t>
                      </a:r>
                      <a:r>
                        <a:rPr lang="en-US" sz="1550" dirty="0"/>
                        <a:t>eview results with each of their employees, highlighting strengths and development opportunities</a:t>
                      </a:r>
                    </a:p>
                  </a:txBody>
                  <a:tcPr/>
                </a:tc>
                <a:extLst>
                  <a:ext uri="{0D108BD9-81ED-4DB2-BD59-A6C34878D82A}">
                    <a16:rowId xmlns:a16="http://schemas.microsoft.com/office/drawing/2014/main" val="2310552314"/>
                  </a:ext>
                </a:extLst>
              </a:tr>
              <a:tr h="149532">
                <a:tc>
                  <a:txBody>
                    <a:bodyPr/>
                    <a:lstStyle/>
                    <a:p>
                      <a:r>
                        <a:rPr lang="en-US" sz="1550"/>
                        <a:t>2</a:t>
                      </a:r>
                    </a:p>
                  </a:txBody>
                  <a:tcPr/>
                </a:tc>
                <a:tc>
                  <a:txBody>
                    <a:bodyPr/>
                    <a:lstStyle/>
                    <a:p>
                      <a:r>
                        <a:rPr lang="en-US" sz="1550"/>
                        <a:t>Evaluate and align the supervisory ratio of Fire Fighters</a:t>
                      </a:r>
                    </a:p>
                  </a:txBody>
                  <a:tcPr/>
                </a:tc>
                <a:tc>
                  <a:txBody>
                    <a:bodyPr/>
                    <a:lstStyle/>
                    <a:p>
                      <a:r>
                        <a:rPr lang="en-US" sz="1550"/>
                        <a:t>Q4-23</a:t>
                      </a:r>
                    </a:p>
                    <a:p>
                      <a:r>
                        <a:rPr lang="en-US" sz="1550"/>
                        <a:t>&amp;</a:t>
                      </a:r>
                    </a:p>
                    <a:p>
                      <a:r>
                        <a:rPr lang="en-US" sz="1550"/>
                        <a:t>Q4-24</a:t>
                      </a:r>
                    </a:p>
                  </a:txBody>
                  <a:tcPr/>
                </a:tc>
                <a:tc>
                  <a:txBody>
                    <a:bodyPr/>
                    <a:lstStyle/>
                    <a:p>
                      <a:pPr marL="165100" indent="-165100" algn="l" defTabSz="914400" rtl="0" eaLnBrk="1" latinLnBrk="0" hangingPunct="1">
                        <a:buFont typeface="Wingdings" pitchFamily="2" charset="2"/>
                        <a:buChar char="§"/>
                        <a:tabLst/>
                      </a:pPr>
                      <a:r>
                        <a:rPr lang="en-US" sz="1550" dirty="0"/>
                        <a:t>Evaluate the ratio of supervisors to Firefighters throughout the District (by Q4-23)</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dirty="0"/>
                        <a:t>Share findings and recommendations with all Operations employees (by Q4-23)</a:t>
                      </a:r>
                    </a:p>
                    <a:p>
                      <a:pPr marL="165100" indent="-165100" algn="l" defTabSz="914400" rtl="0" eaLnBrk="1" latinLnBrk="0" hangingPunct="1">
                        <a:buFont typeface="Wingdings" pitchFamily="2" charset="2"/>
                        <a:buChar char="§"/>
                        <a:tabLst/>
                      </a:pPr>
                      <a:r>
                        <a:rPr lang="en-US" sz="1550" dirty="0"/>
                        <a:t>Implement recommended changes (no later than Q4-24)</a:t>
                      </a:r>
                      <a:endParaRPr lang="en-US" sz="1550" kern="1200" dirty="0">
                        <a:solidFill>
                          <a:schemeClr val="dk1"/>
                        </a:solidFill>
                        <a:latin typeface="+mn-lt"/>
                        <a:ea typeface="+mn-ea"/>
                        <a:cs typeface="+mn-cs"/>
                      </a:endParaRPr>
                    </a:p>
                  </a:txBody>
                  <a:tcPr/>
                </a:tc>
                <a:extLst>
                  <a:ext uri="{0D108BD9-81ED-4DB2-BD59-A6C34878D82A}">
                    <a16:rowId xmlns:a16="http://schemas.microsoft.com/office/drawing/2014/main" val="995656744"/>
                  </a:ext>
                </a:extLst>
              </a:tr>
              <a:tr h="370840">
                <a:tc>
                  <a:txBody>
                    <a:bodyPr/>
                    <a:lstStyle/>
                    <a:p>
                      <a:r>
                        <a:rPr lang="en-US" sz="1550"/>
                        <a:t>3</a:t>
                      </a:r>
                    </a:p>
                  </a:txBody>
                  <a:tcPr/>
                </a:tc>
                <a:tc>
                  <a:txBody>
                    <a:bodyPr/>
                    <a:lstStyle/>
                    <a:p>
                      <a:r>
                        <a:rPr lang="en-US" sz="1550"/>
                        <a:t>Improve Officer and Crew oversight</a:t>
                      </a:r>
                    </a:p>
                  </a:txBody>
                  <a:tcPr/>
                </a:tc>
                <a:tc>
                  <a:txBody>
                    <a:bodyPr/>
                    <a:lstStyle/>
                    <a:p>
                      <a:r>
                        <a:rPr lang="en-US" sz="1550"/>
                        <a:t>Q2-23</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Battalion Chiefs engage, meet with, and provide oversight on a frequent and consistent recurring basis with their Officers and crews</a:t>
                      </a:r>
                    </a:p>
                  </a:txBody>
                  <a:tcPr/>
                </a:tc>
                <a:extLst>
                  <a:ext uri="{0D108BD9-81ED-4DB2-BD59-A6C34878D82A}">
                    <a16:rowId xmlns:a16="http://schemas.microsoft.com/office/drawing/2014/main" val="2480519618"/>
                  </a:ext>
                </a:extLst>
              </a:tr>
              <a:tr h="370840">
                <a:tc>
                  <a:txBody>
                    <a:bodyPr/>
                    <a:lstStyle/>
                    <a:p>
                      <a:r>
                        <a:rPr lang="en-US" sz="1550"/>
                        <a:t>4</a:t>
                      </a:r>
                    </a:p>
                  </a:txBody>
                  <a:tcPr/>
                </a:tc>
                <a:tc>
                  <a:txBody>
                    <a:bodyPr/>
                    <a:lstStyle/>
                    <a:p>
                      <a:r>
                        <a:rPr lang="en-US" sz="1550"/>
                        <a:t>Increase hands-on training to meet standards</a:t>
                      </a:r>
                    </a:p>
                  </a:txBody>
                  <a:tcPr/>
                </a:tc>
                <a:tc>
                  <a:txBody>
                    <a:bodyPr/>
                    <a:lstStyle/>
                    <a:p>
                      <a:r>
                        <a:rPr lang="en-US" sz="1550"/>
                        <a:t>Q4-24</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Confirm required training to meet standards</a:t>
                      </a:r>
                      <a:endParaRPr lang="en-US" sz="1550" kern="1200" dirty="0">
                        <a:solidFill>
                          <a:srgbClr val="FF0000"/>
                        </a:solidFill>
                        <a:latin typeface="+mn-lt"/>
                        <a:ea typeface="+mn-ea"/>
                        <a:cs typeface="+mn-cs"/>
                      </a:endParaRP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Develop clear expectations for ‘per shift’ and ‘per rotation’ training</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Meet a minimum of 80% training compliance for all Zone standards</a:t>
                      </a:r>
                    </a:p>
                  </a:txBody>
                  <a:tcPr/>
                </a:tc>
                <a:extLst>
                  <a:ext uri="{0D108BD9-81ED-4DB2-BD59-A6C34878D82A}">
                    <a16:rowId xmlns:a16="http://schemas.microsoft.com/office/drawing/2014/main" val="2525489226"/>
                  </a:ext>
                </a:extLst>
              </a:tr>
              <a:tr h="370840">
                <a:tc>
                  <a:txBody>
                    <a:bodyPr/>
                    <a:lstStyle/>
                    <a:p>
                      <a:r>
                        <a:rPr lang="en-US" sz="1550"/>
                        <a:t>5</a:t>
                      </a:r>
                    </a:p>
                  </a:txBody>
                  <a:tcPr/>
                </a:tc>
                <a:tc>
                  <a:txBody>
                    <a:bodyPr/>
                    <a:lstStyle/>
                    <a:p>
                      <a:r>
                        <a:rPr lang="en-US" sz="1550"/>
                        <a:t>Business operations process improvements</a:t>
                      </a:r>
                    </a:p>
                  </a:txBody>
                  <a:tcPr/>
                </a:tc>
                <a:tc>
                  <a:txBody>
                    <a:bodyPr/>
                    <a:lstStyle/>
                    <a:p>
                      <a:r>
                        <a:rPr lang="en-US" sz="1550"/>
                        <a:t>Q4-23</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Implement business operations process improvements and technology that increases speed of access for employees to needed information and services</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Improve the quality of communication and employee participation in the areas of hiring, promotion, shift alignment, retirement, and other areas of Human Resources</a:t>
                      </a:r>
                    </a:p>
                  </a:txBody>
                  <a:tcPr/>
                </a:tc>
                <a:extLst>
                  <a:ext uri="{0D108BD9-81ED-4DB2-BD59-A6C34878D82A}">
                    <a16:rowId xmlns:a16="http://schemas.microsoft.com/office/drawing/2014/main" val="1387296371"/>
                  </a:ext>
                </a:extLst>
              </a:tr>
            </a:tbl>
          </a:graphicData>
        </a:graphic>
      </p:graphicFrame>
      <p:sp>
        <p:nvSpPr>
          <p:cNvPr id="3" name="Date Placeholder 2">
            <a:extLst>
              <a:ext uri="{FF2B5EF4-FFF2-40B4-BE49-F238E27FC236}">
                <a16:creationId xmlns:a16="http://schemas.microsoft.com/office/drawing/2014/main" id="{7F19A40A-2C80-39DD-9CAA-1DC16E81FC88}"/>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69670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Leadership</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321654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Autofit/>
          </a:bodyPr>
          <a:lstStyle/>
          <a:p>
            <a:pPr marL="0" indent="0">
              <a:buNone/>
            </a:pPr>
            <a:r>
              <a:rPr lang="en-US" sz="1200" b="1" dirty="0"/>
              <a:t>Vision</a:t>
            </a:r>
          </a:p>
          <a:p>
            <a:pPr marL="0" indent="0">
              <a:buNone/>
            </a:pPr>
            <a:r>
              <a:rPr lang="en-US" sz="1200" dirty="0"/>
              <a:t>South King Fire &amp; Rescue strengthens leadership to build trust, create cohesion across all divisions of the District, communicate and engage with employees, public partners, and the people we serve in the community with mission focus and integrity.</a:t>
            </a:r>
          </a:p>
          <a:p>
            <a:pPr marL="0" indent="0">
              <a:buNone/>
            </a:pPr>
            <a:r>
              <a:rPr lang="en-US" sz="1200" b="1" dirty="0"/>
              <a:t>Current State</a:t>
            </a:r>
            <a:endParaRPr lang="en-US" sz="1200" b="1" dirty="0">
              <a:highlight>
                <a:srgbClr val="FFFF00"/>
              </a:highlight>
            </a:endParaRPr>
          </a:p>
          <a:p>
            <a:pPr marR="0">
              <a:spcAft>
                <a:spcPts val="0"/>
              </a:spcAft>
              <a:buFont typeface="Wingdings" pitchFamily="2" charset="2"/>
              <a:buChar char="§"/>
            </a:pPr>
            <a:r>
              <a:rPr lang="en-US" sz="1200" dirty="0"/>
              <a:t>Low degree of trust between labor and management</a:t>
            </a:r>
          </a:p>
          <a:p>
            <a:pPr marR="0">
              <a:spcAft>
                <a:spcPts val="0"/>
              </a:spcAft>
              <a:buFont typeface="Wingdings" pitchFamily="2" charset="2"/>
              <a:buChar char="§"/>
            </a:pPr>
            <a:r>
              <a:rPr lang="en-US" sz="1200" dirty="0"/>
              <a:t>Low morale (that became worse during the pandemic)</a:t>
            </a:r>
          </a:p>
          <a:p>
            <a:pPr marR="0">
              <a:spcAft>
                <a:spcPts val="0"/>
              </a:spcAft>
              <a:buFont typeface="Wingdings" pitchFamily="2" charset="2"/>
              <a:buChar char="§"/>
            </a:pPr>
            <a:r>
              <a:rPr lang="en-US" sz="1200" dirty="0"/>
              <a:t>Insufficient and inconsistent communication and engagement between leaders, management, and employees</a:t>
            </a:r>
          </a:p>
          <a:p>
            <a:pPr marR="0">
              <a:spcAft>
                <a:spcPts val="0"/>
              </a:spcAft>
              <a:buFont typeface="Wingdings" pitchFamily="2" charset="2"/>
              <a:buChar char="§"/>
            </a:pPr>
            <a:r>
              <a:rPr lang="en-US" sz="1200" dirty="0"/>
              <a:t>A “we’ve always done it this way” mentality</a:t>
            </a:r>
          </a:p>
          <a:p>
            <a:pPr marL="0" indent="0">
              <a:buNone/>
            </a:pPr>
            <a:r>
              <a:rPr lang="en-US" sz="1200" b="1" dirty="0"/>
              <a:t>Future State</a:t>
            </a:r>
            <a:endParaRPr lang="en-US" sz="1200" b="1" dirty="0">
              <a:effectLst/>
              <a:latin typeface="Calibri" panose="020F0502020204030204" pitchFamily="34" charset="0"/>
              <a:ea typeface="Calibri" panose="020F0502020204030204" pitchFamily="34" charset="0"/>
              <a:cs typeface="Arial" panose="020B0604020202020204" pitchFamily="34" charset="0"/>
            </a:endParaRPr>
          </a:p>
          <a:p>
            <a:pPr marL="0" marR="0" indent="0">
              <a:spcAft>
                <a:spcPts val="0"/>
              </a:spcAft>
              <a:buNone/>
            </a:pPr>
            <a:r>
              <a:rPr lang="en-US" sz="1200" dirty="0"/>
              <a:t>Leaders are committed to building trust through:</a:t>
            </a:r>
          </a:p>
          <a:p>
            <a:pPr marR="0">
              <a:spcAft>
                <a:spcPts val="0"/>
              </a:spcAft>
              <a:buFont typeface="Wingdings" pitchFamily="2" charset="2"/>
              <a:buChar char="§"/>
            </a:pPr>
            <a:r>
              <a:rPr lang="en-US" sz="1200" dirty="0"/>
              <a:t>Consistent communication and engagement</a:t>
            </a:r>
          </a:p>
          <a:p>
            <a:pPr marR="0">
              <a:spcAft>
                <a:spcPts val="0"/>
              </a:spcAft>
              <a:buFont typeface="Wingdings" pitchFamily="2" charset="2"/>
              <a:buChar char="§"/>
            </a:pPr>
            <a:r>
              <a:rPr lang="en-US" sz="1200" dirty="0"/>
              <a:t>Adhering to expectations and standards of performance</a:t>
            </a:r>
          </a:p>
          <a:p>
            <a:pPr marR="0">
              <a:spcAft>
                <a:spcPts val="0"/>
              </a:spcAft>
              <a:buFont typeface="Wingdings" pitchFamily="2" charset="2"/>
              <a:buChar char="§"/>
            </a:pPr>
            <a:r>
              <a:rPr lang="en-US" sz="1200" dirty="0"/>
              <a:t>Transparent promotion practices</a:t>
            </a:r>
          </a:p>
          <a:p>
            <a:pPr marR="0">
              <a:spcAft>
                <a:spcPts val="0"/>
              </a:spcAft>
              <a:buFont typeface="Wingdings" pitchFamily="2" charset="2"/>
              <a:buChar char="§"/>
            </a:pPr>
            <a:r>
              <a:rPr lang="en-US" sz="1200" dirty="0"/>
              <a:t>Helping people advance through ongoing succession planning </a:t>
            </a:r>
          </a:p>
          <a:p>
            <a:pPr marR="0">
              <a:spcAft>
                <a:spcPts val="0"/>
              </a:spcAft>
              <a:buFont typeface="Wingdings" pitchFamily="2" charset="2"/>
              <a:buChar char="§"/>
            </a:pPr>
            <a:r>
              <a:rPr lang="en-US" sz="1200" dirty="0"/>
              <a:t>Embracing and guiding people through change</a:t>
            </a:r>
          </a:p>
          <a:p>
            <a:pPr marR="0">
              <a:spcAft>
                <a:spcPts val="0"/>
              </a:spcAft>
              <a:buFont typeface="Wingdings" pitchFamily="2" charset="2"/>
              <a:buChar char="§"/>
            </a:pPr>
            <a:r>
              <a:rPr lang="en-US" sz="1200" dirty="0"/>
              <a:t>Forward planning: conducted with bottom-up input, and implemented from the middle of the organization, not just from the top down</a:t>
            </a:r>
          </a:p>
          <a:p>
            <a:pPr marR="0">
              <a:spcAft>
                <a:spcPts val="0"/>
              </a:spcAft>
              <a:buFont typeface="Wingdings" pitchFamily="2" charset="2"/>
              <a:buChar char="§"/>
            </a:pPr>
            <a:r>
              <a:rPr lang="en-US" sz="1200" dirty="0"/>
              <a:t>Measuring what matters and striving to improve what is measured</a:t>
            </a:r>
          </a:p>
          <a:p>
            <a:pPr marR="0">
              <a:spcAft>
                <a:spcPts val="0"/>
              </a:spcAft>
              <a:buFont typeface="Wingdings" pitchFamily="2" charset="2"/>
              <a:buChar char="§"/>
            </a:pPr>
            <a:r>
              <a:rPr lang="en-US" sz="1200" dirty="0"/>
              <a:t>Fostering empowerment by listening, advocating, and advancing good ideas heard from anywhere</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12</a:t>
            </a:fld>
            <a:endParaRPr lang="en-US"/>
          </a:p>
        </p:txBody>
      </p:sp>
      <p:sp>
        <p:nvSpPr>
          <p:cNvPr id="6" name="Date Placeholder 5">
            <a:extLst>
              <a:ext uri="{FF2B5EF4-FFF2-40B4-BE49-F238E27FC236}">
                <a16:creationId xmlns:a16="http://schemas.microsoft.com/office/drawing/2014/main" id="{FB9FCBD8-D1F1-8D85-7C30-49BE609EDC44}"/>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3805928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13</a:t>
            </a:fld>
            <a:endParaRPr lang="en-US"/>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3430817688"/>
              </p:ext>
            </p:extLst>
          </p:nvPr>
        </p:nvGraphicFramePr>
        <p:xfrm>
          <a:off x="838200" y="1399087"/>
          <a:ext cx="10515598" cy="3952240"/>
        </p:xfrm>
        <a:graphic>
          <a:graphicData uri="http://schemas.openxmlformats.org/drawingml/2006/table">
            <a:tbl>
              <a:tblPr firstRow="1" bandRow="1">
                <a:tableStyleId>{1FECB4D8-DB02-4DC6-A0A2-4F2EBAE1DC90}</a:tableStyleId>
              </a:tblPr>
              <a:tblGrid>
                <a:gridCol w="317500">
                  <a:extLst>
                    <a:ext uri="{9D8B030D-6E8A-4147-A177-3AD203B41FA5}">
                      <a16:colId xmlns:a16="http://schemas.microsoft.com/office/drawing/2014/main" val="1620177966"/>
                    </a:ext>
                  </a:extLst>
                </a:gridCol>
                <a:gridCol w="1825006">
                  <a:extLst>
                    <a:ext uri="{9D8B030D-6E8A-4147-A177-3AD203B41FA5}">
                      <a16:colId xmlns:a16="http://schemas.microsoft.com/office/drawing/2014/main" val="2887001507"/>
                    </a:ext>
                  </a:extLst>
                </a:gridCol>
                <a:gridCol w="1080655">
                  <a:extLst>
                    <a:ext uri="{9D8B030D-6E8A-4147-A177-3AD203B41FA5}">
                      <a16:colId xmlns:a16="http://schemas.microsoft.com/office/drawing/2014/main" val="880897254"/>
                    </a:ext>
                  </a:extLst>
                </a:gridCol>
                <a:gridCol w="7292437">
                  <a:extLst>
                    <a:ext uri="{9D8B030D-6E8A-4147-A177-3AD203B41FA5}">
                      <a16:colId xmlns:a16="http://schemas.microsoft.com/office/drawing/2014/main" val="816009060"/>
                    </a:ext>
                  </a:extLst>
                </a:gridCol>
              </a:tblGrid>
              <a:tr h="370840">
                <a:tc>
                  <a:txBody>
                    <a:bodyPr/>
                    <a:lstStyle/>
                    <a:p>
                      <a:r>
                        <a:rPr lang="en-US" sz="160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50" dirty="0"/>
                        <a:t>Define leadership competencies and expectations</a:t>
                      </a:r>
                    </a:p>
                  </a:txBody>
                  <a:tcPr/>
                </a:tc>
                <a:tc>
                  <a:txBody>
                    <a:bodyPr/>
                    <a:lstStyle/>
                    <a:p>
                      <a:r>
                        <a:rPr lang="en-US" sz="1550">
                          <a:solidFill>
                            <a:schemeClr val="tx1"/>
                          </a:solidFill>
                        </a:rPr>
                        <a:t>Q3-23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Define leadership competencies, expectations, job performance requirements and communication responsibilities for </a:t>
                      </a:r>
                      <a:r>
                        <a:rPr lang="en-US" sz="1550" u="none" kern="1200" dirty="0">
                          <a:solidFill>
                            <a:schemeClr val="dk1"/>
                          </a:solidFill>
                          <a:latin typeface="+mn-lt"/>
                          <a:ea typeface="+mn-ea"/>
                          <a:cs typeface="+mn-cs"/>
                        </a:rPr>
                        <a:t>all roles,</a:t>
                      </a:r>
                      <a:r>
                        <a:rPr lang="en-US" sz="1550" kern="1200" dirty="0">
                          <a:solidFill>
                            <a:schemeClr val="dk1"/>
                          </a:solidFill>
                          <a:latin typeface="+mn-lt"/>
                          <a:ea typeface="+mn-ea"/>
                          <a:cs typeface="+mn-cs"/>
                        </a:rPr>
                        <a:t> including leader and managerial roles</a:t>
                      </a:r>
                      <a:endParaRPr lang="en-US" sz="1550" kern="1200" dirty="0">
                        <a:solidFill>
                          <a:schemeClr val="dk1"/>
                        </a:solidFill>
                        <a:highlight>
                          <a:srgbClr val="FFFF00"/>
                        </a:highlight>
                        <a:latin typeface="+mn-lt"/>
                        <a:ea typeface="+mn-ea"/>
                        <a:cs typeface="+mn-cs"/>
                      </a:endParaRPr>
                    </a:p>
                  </a:txBody>
                  <a:tcPr/>
                </a:tc>
                <a:extLst>
                  <a:ext uri="{0D108BD9-81ED-4DB2-BD59-A6C34878D82A}">
                    <a16:rowId xmlns:a16="http://schemas.microsoft.com/office/drawing/2014/main" val="3338113593"/>
                  </a:ext>
                </a:extLst>
              </a:tr>
              <a:tr h="370840">
                <a:tc>
                  <a:txBody>
                    <a:bodyPr/>
                    <a:lstStyle/>
                    <a:p>
                      <a:r>
                        <a:rPr lang="en-US" sz="1550"/>
                        <a:t>2</a:t>
                      </a:r>
                    </a:p>
                  </a:txBody>
                  <a:tcPr/>
                </a:tc>
                <a:tc>
                  <a:txBody>
                    <a:bodyPr/>
                    <a:lstStyle/>
                    <a:p>
                      <a:r>
                        <a:rPr lang="en-US" sz="1550"/>
                        <a:t>Identify training resources and begin training</a:t>
                      </a:r>
                    </a:p>
                  </a:txBody>
                  <a:tcPr/>
                </a:tc>
                <a:tc>
                  <a:txBody>
                    <a:bodyPr/>
                    <a:lstStyle/>
                    <a:p>
                      <a:r>
                        <a:rPr lang="en-US" sz="1550">
                          <a:solidFill>
                            <a:schemeClr val="tx1"/>
                          </a:solidFill>
                        </a:rPr>
                        <a:t>Q4-23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Identify leadership training resources and venues, within the District, the Consortium and beyond, that support the development of competencies and expectations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Develop and implement a leadership training plan and budget that prioritizes providing training based upon greatest need by role</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Begin providing training for highest priority roles</a:t>
                      </a:r>
                      <a:endParaRPr lang="en-US" sz="1550" kern="1200" dirty="0">
                        <a:solidFill>
                          <a:schemeClr val="dk1"/>
                        </a:solidFill>
                        <a:highlight>
                          <a:srgbClr val="FFFF00"/>
                        </a:highlight>
                        <a:latin typeface="+mn-lt"/>
                        <a:ea typeface="+mn-ea"/>
                        <a:cs typeface="+mn-cs"/>
                      </a:endParaRPr>
                    </a:p>
                  </a:txBody>
                  <a:tcPr/>
                </a:tc>
                <a:extLst>
                  <a:ext uri="{0D108BD9-81ED-4DB2-BD59-A6C34878D82A}">
                    <a16:rowId xmlns:a16="http://schemas.microsoft.com/office/drawing/2014/main" val="3357206331"/>
                  </a:ext>
                </a:extLst>
              </a:tr>
              <a:tr h="370840">
                <a:tc>
                  <a:txBody>
                    <a:bodyPr/>
                    <a:lstStyle/>
                    <a:p>
                      <a:r>
                        <a:rPr lang="en-US" sz="1550"/>
                        <a:t>3</a:t>
                      </a:r>
                    </a:p>
                  </a:txBody>
                  <a:tcPr/>
                </a:tc>
                <a:tc>
                  <a:txBody>
                    <a:bodyPr/>
                    <a:lstStyle/>
                    <a:p>
                      <a:r>
                        <a:rPr lang="en-US" sz="1550"/>
                        <a:t>Implement and deploy transparent </a:t>
                      </a:r>
                    </a:p>
                    <a:p>
                      <a:r>
                        <a:rPr lang="en-US" sz="1550"/>
                        <a:t>and objective</a:t>
                      </a:r>
                    </a:p>
                    <a:p>
                      <a:r>
                        <a:rPr lang="en-US" sz="1550"/>
                        <a:t>promotion practices</a:t>
                      </a:r>
                    </a:p>
                  </a:txBody>
                  <a:tcPr/>
                </a:tc>
                <a:tc>
                  <a:txBody>
                    <a:bodyPr/>
                    <a:lstStyle/>
                    <a:p>
                      <a:r>
                        <a:rPr lang="en-US" sz="1550">
                          <a:solidFill>
                            <a:schemeClr val="tx1"/>
                          </a:solidFill>
                        </a:rPr>
                        <a:t>Q4-23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Define the framework and criteria used to evaluate promotion readiness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Train all managers and leaders on how to evaluate promotion readiness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Establish and rollout consistent, transparent and objective promotion practices that articulate the expectations and competencies candidates must meet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Consistently demonstrate how chosen candidates are qualified for leadership promotion</a:t>
                      </a:r>
                    </a:p>
                  </a:txBody>
                  <a:tcPr/>
                </a:tc>
                <a:extLst>
                  <a:ext uri="{0D108BD9-81ED-4DB2-BD59-A6C34878D82A}">
                    <a16:rowId xmlns:a16="http://schemas.microsoft.com/office/drawing/2014/main" val="508514680"/>
                  </a:ext>
                </a:extLst>
              </a:tr>
            </a:tbl>
          </a:graphicData>
        </a:graphic>
      </p:graphicFrame>
      <p:sp>
        <p:nvSpPr>
          <p:cNvPr id="3" name="Date Placeholder 2">
            <a:extLst>
              <a:ext uri="{FF2B5EF4-FFF2-40B4-BE49-F238E27FC236}">
                <a16:creationId xmlns:a16="http://schemas.microsoft.com/office/drawing/2014/main" id="{8F5360D9-88B9-BD38-0C08-6CC849541A7C}"/>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4111692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Leadership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r>
              <a:rPr lang="en-US"/>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fld id="{F6B0C03F-7776-2F4B-8A82-63A0328DACB9}" type="slidenum">
              <a:rPr lang="en-US" smtClean="0"/>
              <a:t>14</a:t>
            </a:fld>
            <a:endParaRPr lang="en-US"/>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3059206699"/>
              </p:ext>
            </p:extLst>
          </p:nvPr>
        </p:nvGraphicFramePr>
        <p:xfrm>
          <a:off x="826325" y="1299985"/>
          <a:ext cx="10528616" cy="4424680"/>
        </p:xfrm>
        <a:graphic>
          <a:graphicData uri="http://schemas.openxmlformats.org/drawingml/2006/table">
            <a:tbl>
              <a:tblPr firstRow="1" bandRow="1">
                <a:tableStyleId>{1FECB4D8-DB02-4DC6-A0A2-4F2EBAE1DC90}</a:tableStyleId>
              </a:tblPr>
              <a:tblGrid>
                <a:gridCol w="330518">
                  <a:extLst>
                    <a:ext uri="{9D8B030D-6E8A-4147-A177-3AD203B41FA5}">
                      <a16:colId xmlns:a16="http://schemas.microsoft.com/office/drawing/2014/main" val="1620177966"/>
                    </a:ext>
                  </a:extLst>
                </a:gridCol>
                <a:gridCol w="1528123">
                  <a:extLst>
                    <a:ext uri="{9D8B030D-6E8A-4147-A177-3AD203B41FA5}">
                      <a16:colId xmlns:a16="http://schemas.microsoft.com/office/drawing/2014/main" val="2887001507"/>
                    </a:ext>
                  </a:extLst>
                </a:gridCol>
                <a:gridCol w="1009403">
                  <a:extLst>
                    <a:ext uri="{9D8B030D-6E8A-4147-A177-3AD203B41FA5}">
                      <a16:colId xmlns:a16="http://schemas.microsoft.com/office/drawing/2014/main" val="880897254"/>
                    </a:ext>
                  </a:extLst>
                </a:gridCol>
                <a:gridCol w="7660572">
                  <a:extLst>
                    <a:ext uri="{9D8B030D-6E8A-4147-A177-3AD203B41FA5}">
                      <a16:colId xmlns:a16="http://schemas.microsoft.com/office/drawing/2014/main" val="816009060"/>
                    </a:ext>
                  </a:extLst>
                </a:gridCol>
              </a:tblGrid>
              <a:tr h="370840">
                <a:tc>
                  <a:txBody>
                    <a:bodyPr/>
                    <a:lstStyle/>
                    <a:p>
                      <a:r>
                        <a:rPr lang="en-US" sz="1600" dirty="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4</a:t>
                      </a:r>
                    </a:p>
                  </a:txBody>
                  <a:tcPr/>
                </a:tc>
                <a:tc>
                  <a:txBody>
                    <a:bodyPr/>
                    <a:lstStyle/>
                    <a:p>
                      <a:r>
                        <a:rPr lang="en-US" sz="1550" dirty="0"/>
                        <a:t>Implement a District-wide organizational depth and sustainability planning process</a:t>
                      </a:r>
                    </a:p>
                  </a:txBody>
                  <a:tcPr/>
                </a:tc>
                <a:tc>
                  <a:txBody>
                    <a:bodyPr/>
                    <a:lstStyle/>
                    <a:p>
                      <a:r>
                        <a:rPr lang="en-US" sz="1550" dirty="0">
                          <a:solidFill>
                            <a:schemeClr val="tx1"/>
                          </a:solidFill>
                        </a:rPr>
                        <a:t>Q4-24</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To support the operation and advance careers, implement a depth and sustainability process for all management and leadership roles in the District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Train managers and leaders on how to conduct depth and sustainability planning</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Align organizational depth and sustainability planning with the evaluation process and conduct it annually</a:t>
                      </a:r>
                    </a:p>
                  </a:txBody>
                  <a:tcPr/>
                </a:tc>
                <a:extLst>
                  <a:ext uri="{0D108BD9-81ED-4DB2-BD59-A6C34878D82A}">
                    <a16:rowId xmlns:a16="http://schemas.microsoft.com/office/drawing/2014/main" val="1655402731"/>
                  </a:ext>
                </a:extLst>
              </a:tr>
              <a:tr h="370840">
                <a:tc>
                  <a:txBody>
                    <a:bodyPr/>
                    <a:lstStyle/>
                    <a:p>
                      <a:r>
                        <a:rPr lang="en-US" sz="1550"/>
                        <a:t>5</a:t>
                      </a:r>
                    </a:p>
                  </a:txBody>
                  <a:tcPr/>
                </a:tc>
                <a:tc>
                  <a:txBody>
                    <a:bodyPr/>
                    <a:lstStyle/>
                    <a:p>
                      <a:r>
                        <a:rPr lang="en-US" sz="1550" dirty="0"/>
                        <a:t>Implement a District-wide business and operations planning function</a:t>
                      </a:r>
                    </a:p>
                  </a:txBody>
                  <a:tcPr/>
                </a:tc>
                <a:tc>
                  <a:txBody>
                    <a:bodyPr/>
                    <a:lstStyle/>
                    <a:p>
                      <a:r>
                        <a:rPr lang="en-US" sz="1550">
                          <a:solidFill>
                            <a:schemeClr val="tx1"/>
                          </a:solidFill>
                        </a:rPr>
                        <a:t>Q1-24</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Implement a planning and coordination function responsible for gathering the needs and developing bottom-up District-wide plans that align across operations and business to support the demands of the District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Hold leaders and managers accountable for communicating and executing plans</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Measure milestones, objectives, and continually monitor plan execution</a:t>
                      </a:r>
                    </a:p>
                  </a:txBody>
                  <a:tcPr/>
                </a:tc>
                <a:extLst>
                  <a:ext uri="{0D108BD9-81ED-4DB2-BD59-A6C34878D82A}">
                    <a16:rowId xmlns:a16="http://schemas.microsoft.com/office/drawing/2014/main" val="1823165532"/>
                  </a:ext>
                </a:extLst>
              </a:tr>
              <a:tr h="370840">
                <a:tc>
                  <a:txBody>
                    <a:bodyPr/>
                    <a:lstStyle/>
                    <a:p>
                      <a:r>
                        <a:rPr lang="en-US" sz="1550"/>
                        <a:t>6</a:t>
                      </a:r>
                    </a:p>
                  </a:txBody>
                  <a:tcPr/>
                </a:tc>
                <a:tc>
                  <a:txBody>
                    <a:bodyPr/>
                    <a:lstStyle/>
                    <a:p>
                      <a:r>
                        <a:rPr lang="en-US" sz="1550"/>
                        <a:t>Establish communication and engagement practices</a:t>
                      </a:r>
                    </a:p>
                  </a:txBody>
                  <a:tcPr/>
                </a:tc>
                <a:tc>
                  <a:txBody>
                    <a:bodyPr/>
                    <a:lstStyle/>
                    <a:p>
                      <a:r>
                        <a:rPr lang="en-US" sz="1550">
                          <a:solidFill>
                            <a:schemeClr val="tx1"/>
                          </a:solidFill>
                        </a:rPr>
                        <a:t>Q3-23</a:t>
                      </a:r>
                    </a:p>
                  </a:txBody>
                  <a:tcPr/>
                </a:tc>
                <a:tc>
                  <a:txBody>
                    <a:bodyPr/>
                    <a:lstStyle/>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Identify the communication and engagement practices specific leaders and managers must conduct</a:t>
                      </a:r>
                    </a:p>
                    <a:p>
                      <a:pPr marL="165100" indent="-165100" algn="l" defTabSz="914400" rtl="0" eaLnBrk="1" latinLnBrk="0" hangingPunct="1">
                        <a:buFont typeface="Wingdings" pitchFamily="2" charset="2"/>
                        <a:buChar char="§"/>
                        <a:tabLst/>
                      </a:pPr>
                      <a:r>
                        <a:rPr lang="en-US" sz="1550" kern="1200" dirty="0">
                          <a:solidFill>
                            <a:schemeClr val="dk1"/>
                          </a:solidFill>
                          <a:latin typeface="+mn-lt"/>
                          <a:ea typeface="+mn-ea"/>
                          <a:cs typeface="+mn-cs"/>
                        </a:rPr>
                        <a:t>Develop training and support for leaders and managers so they begin communicating consistent messages and engaging with their teams on a frequent basis</a:t>
                      </a:r>
                    </a:p>
                  </a:txBody>
                  <a:tcPr/>
                </a:tc>
                <a:extLst>
                  <a:ext uri="{0D108BD9-81ED-4DB2-BD59-A6C34878D82A}">
                    <a16:rowId xmlns:a16="http://schemas.microsoft.com/office/drawing/2014/main" val="3338113593"/>
                  </a:ext>
                </a:extLst>
              </a:tr>
            </a:tbl>
          </a:graphicData>
        </a:graphic>
      </p:graphicFrame>
      <p:sp>
        <p:nvSpPr>
          <p:cNvPr id="3" name="Date Placeholder 2">
            <a:extLst>
              <a:ext uri="{FF2B5EF4-FFF2-40B4-BE49-F238E27FC236}">
                <a16:creationId xmlns:a16="http://schemas.microsoft.com/office/drawing/2014/main" id="{7FE3B3D0-86D1-C8B2-6F63-3280129D7062}"/>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35337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6211-3583-6A75-F98D-6E6975C824D9}"/>
              </a:ext>
            </a:extLst>
          </p:cNvPr>
          <p:cNvSpPr>
            <a:spLocks noGrp="1"/>
          </p:cNvSpPr>
          <p:nvPr>
            <p:ph type="ctrTitle"/>
          </p:nvPr>
        </p:nvSpPr>
        <p:spPr/>
        <p:txBody>
          <a:bodyPr/>
          <a:lstStyle/>
          <a:p>
            <a:r>
              <a:rPr lang="en-US"/>
              <a:t>Internal Communications</a:t>
            </a:r>
          </a:p>
        </p:txBody>
      </p:sp>
      <p:sp>
        <p:nvSpPr>
          <p:cNvPr id="3" name="Subtitle 2">
            <a:extLst>
              <a:ext uri="{FF2B5EF4-FFF2-40B4-BE49-F238E27FC236}">
                <a16:creationId xmlns:a16="http://schemas.microsoft.com/office/drawing/2014/main" id="{65F9C683-5EE1-64DD-8B9A-7253548C2A91}"/>
              </a:ext>
            </a:extLst>
          </p:cNvPr>
          <p:cNvSpPr>
            <a:spLocks noGrp="1"/>
          </p:cNvSpPr>
          <p:nvPr>
            <p:ph type="subTitle" idx="1"/>
          </p:nvPr>
        </p:nvSpPr>
        <p:spPr/>
        <p:txBody>
          <a:bodyPr/>
          <a:lstStyle/>
          <a:p>
            <a:r>
              <a:rPr lang="en-US"/>
              <a:t>Strategic Bridge Plan 2023-2024</a:t>
            </a:r>
          </a:p>
        </p:txBody>
      </p:sp>
    </p:spTree>
    <p:extLst>
      <p:ext uri="{BB962C8B-B14F-4D97-AF65-F5344CB8AC3E}">
        <p14:creationId xmlns:p14="http://schemas.microsoft.com/office/powerpoint/2010/main" val="3163171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Internal Communications</a:t>
            </a:r>
          </a:p>
        </p:txBody>
      </p:sp>
      <p:sp>
        <p:nvSpPr>
          <p:cNvPr id="3" name="Content Placeholder 2">
            <a:extLst>
              <a:ext uri="{FF2B5EF4-FFF2-40B4-BE49-F238E27FC236}">
                <a16:creationId xmlns:a16="http://schemas.microsoft.com/office/drawing/2014/main" id="{98FA02EF-77F2-6257-85C1-F49FC39E0BFD}"/>
              </a:ext>
            </a:extLst>
          </p:cNvPr>
          <p:cNvSpPr>
            <a:spLocks noGrp="1"/>
          </p:cNvSpPr>
          <p:nvPr>
            <p:ph idx="1"/>
          </p:nvPr>
        </p:nvSpPr>
        <p:spPr>
          <a:xfrm>
            <a:off x="838200" y="1074057"/>
            <a:ext cx="10515600" cy="5102906"/>
          </a:xfrm>
        </p:spPr>
        <p:txBody>
          <a:bodyPr>
            <a:normAutofit fontScale="85000" lnSpcReduction="20000"/>
          </a:bodyPr>
          <a:lstStyle/>
          <a:p>
            <a:pPr marL="0" indent="0">
              <a:buNone/>
            </a:pPr>
            <a:r>
              <a:rPr lang="en-US" sz="1400" b="1" dirty="0"/>
              <a:t>Vision</a:t>
            </a:r>
          </a:p>
          <a:p>
            <a:pPr marL="0" indent="0">
              <a:buNone/>
            </a:pPr>
            <a:r>
              <a:rPr lang="en-US" sz="1400" dirty="0"/>
              <a:t>Communications within the District are mission focused to support firefighters, fellow support staff, and the public. By improving our communication methods, we aim to create visibility and clarity, stay informed, reduce ambiguity and rework, and strive to improve the job.</a:t>
            </a:r>
          </a:p>
          <a:p>
            <a:pPr marL="0" indent="0">
              <a:buNone/>
            </a:pPr>
            <a:r>
              <a:rPr lang="en-US" sz="1400" b="1" dirty="0"/>
              <a:t>Future State</a:t>
            </a:r>
            <a:endParaRPr lang="en-US" sz="900" b="1" dirty="0">
              <a:effectLst/>
              <a:latin typeface="Calibri" panose="020F0502020204030204" pitchFamily="34" charset="0"/>
              <a:ea typeface="Calibri" panose="020F0502020204030204" pitchFamily="34" charset="0"/>
              <a:cs typeface="Arial" panose="020B0604020202020204" pitchFamily="34" charset="0"/>
            </a:endParaRPr>
          </a:p>
          <a:p>
            <a:pPr marR="0">
              <a:spcAft>
                <a:spcPts val="0"/>
              </a:spcAft>
              <a:buFont typeface="Wingdings" pitchFamily="2" charset="2"/>
              <a:buChar char="§"/>
            </a:pPr>
            <a:r>
              <a:rPr lang="en-US" sz="1400" dirty="0"/>
              <a:t>Accountability and governance occur for what is communicated across all functions and divisions of the District</a:t>
            </a:r>
          </a:p>
          <a:p>
            <a:pPr marR="0">
              <a:spcAft>
                <a:spcPts val="0"/>
              </a:spcAft>
              <a:buFont typeface="Wingdings" pitchFamily="2" charset="2"/>
              <a:buChar char="§"/>
            </a:pPr>
            <a:r>
              <a:rPr lang="en-US" sz="1400" dirty="0"/>
              <a:t>Established protocols guide communication between Administration and all employees</a:t>
            </a:r>
          </a:p>
          <a:p>
            <a:pPr marR="0">
              <a:spcAft>
                <a:spcPts val="0"/>
              </a:spcAft>
              <a:buFont typeface="Wingdings" pitchFamily="2" charset="2"/>
              <a:buChar char="§"/>
            </a:pPr>
            <a:r>
              <a:rPr lang="en-US" sz="1400" dirty="0"/>
              <a:t>Communications are:</a:t>
            </a:r>
          </a:p>
          <a:p>
            <a:pPr lvl="1">
              <a:buFont typeface="Wingdings" pitchFamily="2" charset="2"/>
              <a:buChar char="§"/>
            </a:pPr>
            <a:r>
              <a:rPr lang="en-US" sz="1400" dirty="0"/>
              <a:t>Easy to access, easy to understand, and enable everyone to be informed</a:t>
            </a:r>
          </a:p>
          <a:p>
            <a:pPr lvl="1">
              <a:buFont typeface="Wingdings" pitchFamily="2" charset="2"/>
              <a:buChar char="§"/>
            </a:pPr>
            <a:r>
              <a:rPr lang="en-US" sz="1400" dirty="0"/>
              <a:t>In tune with how firefighters work and how the administration works to support firefighters</a:t>
            </a:r>
          </a:p>
          <a:p>
            <a:pPr lvl="1">
              <a:buFont typeface="Wingdings" pitchFamily="2" charset="2"/>
              <a:buChar char="§"/>
            </a:pPr>
            <a:r>
              <a:rPr lang="en-US" sz="1400" dirty="0"/>
              <a:t>Complete and provide current information for the organization, accountabilities, and projects</a:t>
            </a:r>
          </a:p>
          <a:p>
            <a:pPr lvl="1">
              <a:buFont typeface="Wingdings" pitchFamily="2" charset="2"/>
              <a:buChar char="§"/>
            </a:pPr>
            <a:r>
              <a:rPr lang="en-US" sz="1400" dirty="0"/>
              <a:t>Streamlined, automated (where applicable), and interoperable across systems</a:t>
            </a:r>
          </a:p>
          <a:p>
            <a:pPr lvl="1">
              <a:buFont typeface="Wingdings" pitchFamily="2" charset="2"/>
              <a:buChar char="§"/>
            </a:pPr>
            <a:r>
              <a:rPr lang="en-US" sz="1400" dirty="0"/>
              <a:t>Tightened between South King Fire &amp; Rescue and the South King County Training Consortium</a:t>
            </a:r>
          </a:p>
          <a:p>
            <a:pPr marR="0">
              <a:spcAft>
                <a:spcPts val="0"/>
              </a:spcAft>
              <a:buFont typeface="Wingdings" pitchFamily="2" charset="2"/>
              <a:buChar char="§"/>
            </a:pPr>
            <a:r>
              <a:rPr lang="en-US" sz="1400" dirty="0"/>
              <a:t>Communications use:</a:t>
            </a:r>
          </a:p>
          <a:p>
            <a:pPr lvl="1">
              <a:buFont typeface="Wingdings" pitchFamily="2" charset="2"/>
              <a:buChar char="§"/>
            </a:pPr>
            <a:r>
              <a:rPr lang="en-US" sz="1400" dirty="0"/>
              <a:t>The optimal channel for the audience and the nature of the message</a:t>
            </a:r>
          </a:p>
          <a:p>
            <a:pPr lvl="1">
              <a:buFont typeface="Wingdings" pitchFamily="2" charset="2"/>
              <a:buChar char="§"/>
            </a:pPr>
            <a:r>
              <a:rPr lang="en-US" sz="1400" dirty="0"/>
              <a:t>Branded visual signals and formats that are easy to recognize and quick to comprehend</a:t>
            </a:r>
          </a:p>
          <a:p>
            <a:pPr lvl="1">
              <a:buFont typeface="Wingdings" pitchFamily="2" charset="2"/>
              <a:buChar char="§"/>
            </a:pPr>
            <a:r>
              <a:rPr lang="en-US" sz="1400" dirty="0"/>
              <a:t>Informatic standards and guidelines for consistency to enhance the overall end-user experience</a:t>
            </a:r>
          </a:p>
          <a:p>
            <a:pPr lvl="1">
              <a:buFont typeface="Wingdings" pitchFamily="2" charset="2"/>
              <a:buChar char="§"/>
            </a:pPr>
            <a:r>
              <a:rPr lang="en-US" sz="1400" dirty="0"/>
              <a:t>Video more often for brief, broad-reaching messages</a:t>
            </a:r>
          </a:p>
          <a:p>
            <a:pPr marR="0">
              <a:spcAft>
                <a:spcPts val="0"/>
              </a:spcAft>
              <a:buFont typeface="Wingdings" pitchFamily="2" charset="2"/>
              <a:buChar char="§"/>
            </a:pPr>
            <a:r>
              <a:rPr lang="en-US" sz="1400" dirty="0"/>
              <a:t>Communications provide:</a:t>
            </a:r>
          </a:p>
          <a:p>
            <a:pPr lvl="1">
              <a:buFont typeface="Wingdings" pitchFamily="2" charset="2"/>
              <a:buChar char="§"/>
            </a:pPr>
            <a:r>
              <a:rPr lang="en-US" sz="1400" dirty="0"/>
              <a:t>Effective two-way articulation of needs and support between operations and administration</a:t>
            </a:r>
          </a:p>
          <a:p>
            <a:pPr lvl="1">
              <a:buFont typeface="Wingdings" pitchFamily="2" charset="2"/>
              <a:buChar char="§"/>
            </a:pPr>
            <a:r>
              <a:rPr lang="en-US" sz="1400" dirty="0"/>
              <a:t>Relied upon news and timely information to operations and business</a:t>
            </a:r>
          </a:p>
          <a:p>
            <a:pPr lvl="1">
              <a:buFont typeface="Wingdings" pitchFamily="2" charset="2"/>
              <a:buChar char="§"/>
            </a:pPr>
            <a:r>
              <a:rPr lang="en-US" sz="1400" dirty="0"/>
              <a:t>Improved onboarding so people know where to go as they start in new positions</a:t>
            </a:r>
          </a:p>
          <a:p>
            <a:pPr lvl="1">
              <a:buFont typeface="Wingdings" pitchFamily="2" charset="2"/>
              <a:buChar char="§"/>
            </a:pPr>
            <a:r>
              <a:rPr lang="en-US" sz="1400" dirty="0"/>
              <a:t>A centralized portal (one-stop-shop)</a:t>
            </a:r>
          </a:p>
          <a:p>
            <a:pPr marR="0">
              <a:spcAft>
                <a:spcPts val="0"/>
              </a:spcAft>
              <a:buFont typeface="Wingdings" pitchFamily="2" charset="2"/>
              <a:buChar char="§"/>
            </a:pPr>
            <a:r>
              <a:rPr lang="en-US" sz="1400" dirty="0"/>
              <a:t>Every email stands on its own; overall, email traffic is reduced and is more effective</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Date Placeholder 5">
            <a:extLst>
              <a:ext uri="{FF2B5EF4-FFF2-40B4-BE49-F238E27FC236}">
                <a16:creationId xmlns:a16="http://schemas.microsoft.com/office/drawing/2014/main" id="{178DEAA4-08E2-B155-843D-0E0735F23AD7}"/>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821269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A130-7FB0-4E5D-91E9-726210A446BE}"/>
              </a:ext>
            </a:extLst>
          </p:cNvPr>
          <p:cNvSpPr>
            <a:spLocks noGrp="1"/>
          </p:cNvSpPr>
          <p:nvPr>
            <p:ph type="title"/>
          </p:nvPr>
        </p:nvSpPr>
        <p:spPr>
          <a:xfrm>
            <a:off x="838200" y="365126"/>
            <a:ext cx="10515600" cy="592818"/>
          </a:xfrm>
        </p:spPr>
        <p:txBody>
          <a:bodyPr>
            <a:normAutofit fontScale="90000"/>
          </a:bodyPr>
          <a:lstStyle/>
          <a:p>
            <a:r>
              <a:rPr lang="en-US"/>
              <a:t>Internal Communications Objectives &amp; Strategies</a:t>
            </a:r>
          </a:p>
        </p:txBody>
      </p:sp>
      <p:sp>
        <p:nvSpPr>
          <p:cNvPr id="4" name="Footer Placeholder 3">
            <a:extLst>
              <a:ext uri="{FF2B5EF4-FFF2-40B4-BE49-F238E27FC236}">
                <a16:creationId xmlns:a16="http://schemas.microsoft.com/office/drawing/2014/main" id="{987FC4D4-4764-8170-FE70-0CC57A90973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Strategic Bridge Plan 2023-2024</a:t>
            </a:r>
          </a:p>
        </p:txBody>
      </p:sp>
      <p:sp>
        <p:nvSpPr>
          <p:cNvPr id="5" name="Slide Number Placeholder 4">
            <a:extLst>
              <a:ext uri="{FF2B5EF4-FFF2-40B4-BE49-F238E27FC236}">
                <a16:creationId xmlns:a16="http://schemas.microsoft.com/office/drawing/2014/main" id="{84F3C11A-1C73-D4AA-2F21-3F687DA461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B0C03F-7776-2F4B-8A82-63A0328DACB9}"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8" name="Table 8">
            <a:extLst>
              <a:ext uri="{FF2B5EF4-FFF2-40B4-BE49-F238E27FC236}">
                <a16:creationId xmlns:a16="http://schemas.microsoft.com/office/drawing/2014/main" id="{6D864174-ABCA-D137-9CA8-A359D0885C60}"/>
              </a:ext>
            </a:extLst>
          </p:cNvPr>
          <p:cNvGraphicFramePr>
            <a:graphicFrameLocks noGrp="1"/>
          </p:cNvGraphicFramePr>
          <p:nvPr>
            <p:ph idx="1"/>
            <p:extLst>
              <p:ext uri="{D42A27DB-BD31-4B8C-83A1-F6EECF244321}">
                <p14:modId xmlns:p14="http://schemas.microsoft.com/office/powerpoint/2010/main" val="2365318818"/>
              </p:ext>
            </p:extLst>
          </p:nvPr>
        </p:nvGraphicFramePr>
        <p:xfrm>
          <a:off x="838200" y="1264359"/>
          <a:ext cx="10528616" cy="4988560"/>
        </p:xfrm>
        <a:graphic>
          <a:graphicData uri="http://schemas.openxmlformats.org/drawingml/2006/table">
            <a:tbl>
              <a:tblPr firstRow="1" bandRow="1">
                <a:tableStyleId>{1FECB4D8-DB02-4DC6-A0A2-4F2EBAE1DC90}</a:tableStyleId>
              </a:tblPr>
              <a:tblGrid>
                <a:gridCol w="330518">
                  <a:extLst>
                    <a:ext uri="{9D8B030D-6E8A-4147-A177-3AD203B41FA5}">
                      <a16:colId xmlns:a16="http://schemas.microsoft.com/office/drawing/2014/main" val="1620177966"/>
                    </a:ext>
                  </a:extLst>
                </a:gridCol>
                <a:gridCol w="2653982">
                  <a:extLst>
                    <a:ext uri="{9D8B030D-6E8A-4147-A177-3AD203B41FA5}">
                      <a16:colId xmlns:a16="http://schemas.microsoft.com/office/drawing/2014/main" val="2887001507"/>
                    </a:ext>
                  </a:extLst>
                </a:gridCol>
                <a:gridCol w="999824">
                  <a:extLst>
                    <a:ext uri="{9D8B030D-6E8A-4147-A177-3AD203B41FA5}">
                      <a16:colId xmlns:a16="http://schemas.microsoft.com/office/drawing/2014/main" val="880897254"/>
                    </a:ext>
                  </a:extLst>
                </a:gridCol>
                <a:gridCol w="6544292">
                  <a:extLst>
                    <a:ext uri="{9D8B030D-6E8A-4147-A177-3AD203B41FA5}">
                      <a16:colId xmlns:a16="http://schemas.microsoft.com/office/drawing/2014/main" val="816009060"/>
                    </a:ext>
                  </a:extLst>
                </a:gridCol>
              </a:tblGrid>
              <a:tr h="370840">
                <a:tc>
                  <a:txBody>
                    <a:bodyPr/>
                    <a:lstStyle/>
                    <a:p>
                      <a:r>
                        <a:rPr lang="en-US" sz="1600"/>
                        <a:t>#</a:t>
                      </a:r>
                    </a:p>
                  </a:txBody>
                  <a:tcPr/>
                </a:tc>
                <a:tc>
                  <a:txBody>
                    <a:bodyPr/>
                    <a:lstStyle/>
                    <a:p>
                      <a:r>
                        <a:rPr lang="en-US" sz="1600"/>
                        <a:t>OBJECTIVE</a:t>
                      </a:r>
                    </a:p>
                  </a:txBody>
                  <a:tcPr/>
                </a:tc>
                <a:tc>
                  <a:txBody>
                    <a:bodyPr/>
                    <a:lstStyle/>
                    <a:p>
                      <a:r>
                        <a:rPr lang="en-US" sz="1600"/>
                        <a:t>BY WHEN</a:t>
                      </a:r>
                    </a:p>
                  </a:txBody>
                  <a:tcPr/>
                </a:tc>
                <a:tc>
                  <a:txBody>
                    <a:bodyPr/>
                    <a:lstStyle/>
                    <a:p>
                      <a:r>
                        <a:rPr lang="en-US" sz="1600"/>
                        <a:t>DESCRIPTION</a:t>
                      </a:r>
                    </a:p>
                  </a:txBody>
                  <a:tcPr/>
                </a:tc>
                <a:extLst>
                  <a:ext uri="{0D108BD9-81ED-4DB2-BD59-A6C34878D82A}">
                    <a16:rowId xmlns:a16="http://schemas.microsoft.com/office/drawing/2014/main" val="2107862107"/>
                  </a:ext>
                </a:extLst>
              </a:tr>
              <a:tr h="370840">
                <a:tc>
                  <a:txBody>
                    <a:bodyPr/>
                    <a:lstStyle/>
                    <a:p>
                      <a:r>
                        <a:rPr lang="en-US" sz="1550"/>
                        <a:t>1</a:t>
                      </a:r>
                    </a:p>
                  </a:txBody>
                  <a:tcPr/>
                </a:tc>
                <a:tc>
                  <a:txBody>
                    <a:bodyPr/>
                    <a:lstStyle/>
                    <a:p>
                      <a:r>
                        <a:rPr lang="en-US" sz="1550"/>
                        <a:t>Define and establish a communications governance model for inter-departmental communications</a:t>
                      </a:r>
                    </a:p>
                  </a:txBody>
                  <a:tcPr/>
                </a:tc>
                <a:tc>
                  <a:txBody>
                    <a:bodyPr/>
                    <a:lstStyle/>
                    <a:p>
                      <a:r>
                        <a:rPr lang="en-US" sz="1550"/>
                        <a:t>Q3-23</a:t>
                      </a:r>
                    </a:p>
                  </a:txBody>
                  <a:tcPr/>
                </a:tc>
                <a:tc>
                  <a:txBody>
                    <a:bodyPr/>
                    <a:lstStyle/>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Convene a standing communications governance committee</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Determine the communication governance model by audience and function</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Develop a communications framework by workflow and channel</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Define vision and user interface guidelines</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Define repository and system requirements</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Establish protocols for audience communications, i.e., out to stations and to the rank and file</a:t>
                      </a:r>
                    </a:p>
                  </a:txBody>
                  <a:tcPr/>
                </a:tc>
                <a:extLst>
                  <a:ext uri="{0D108BD9-81ED-4DB2-BD59-A6C34878D82A}">
                    <a16:rowId xmlns:a16="http://schemas.microsoft.com/office/drawing/2014/main" val="29361170"/>
                  </a:ext>
                </a:extLst>
              </a:tr>
              <a:tr h="370840">
                <a:tc>
                  <a:txBody>
                    <a:bodyPr/>
                    <a:lstStyle/>
                    <a:p>
                      <a:r>
                        <a:rPr lang="en-US" sz="1550"/>
                        <a:t>2</a:t>
                      </a:r>
                    </a:p>
                  </a:txBody>
                  <a:tcPr/>
                </a:tc>
                <a:tc>
                  <a:txBody>
                    <a:bodyPr/>
                    <a:lstStyle/>
                    <a:p>
                      <a:r>
                        <a:rPr lang="en-US" sz="1550"/>
                        <a:t>Define and deploy a project management capability</a:t>
                      </a:r>
                      <a:endParaRPr lang="en-US" sz="1550">
                        <a:solidFill>
                          <a:srgbClr val="FF0000"/>
                        </a:solidFill>
                      </a:endParaRPr>
                    </a:p>
                  </a:txBody>
                  <a:tcPr/>
                </a:tc>
                <a:tc>
                  <a:txBody>
                    <a:bodyPr/>
                    <a:lstStyle/>
                    <a:p>
                      <a:r>
                        <a:rPr lang="en-US" sz="1550"/>
                        <a:t>Q2-23</a:t>
                      </a:r>
                    </a:p>
                  </a:txBody>
                  <a:tcPr/>
                </a:tc>
                <a:tc>
                  <a:txBody>
                    <a:bodyPr/>
                    <a:lstStyle/>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Establish governance and accountabilities by division and function</a:t>
                      </a:r>
                    </a:p>
                    <a:p>
                      <a:pPr marL="165100" indent="-165100" algn="l" defTabSz="914400" rtl="0" eaLnBrk="1" latinLnBrk="0" hangingPunct="1">
                        <a:buFont typeface="Wingdings" pitchFamily="2" charset="2"/>
                        <a:buChar char="§"/>
                        <a:tabLst/>
                      </a:pPr>
                      <a:r>
                        <a:rPr lang="en-US" sz="1550" kern="1200">
                          <a:solidFill>
                            <a:schemeClr val="dk1"/>
                          </a:solidFill>
                          <a:latin typeface="+mn-lt"/>
                          <a:ea typeface="+mn-ea"/>
                          <a:cs typeface="+mn-cs"/>
                        </a:rPr>
                        <a:t>Provide visibility and support for R-n-D, large capital, change, and organizational initiatives</a:t>
                      </a:r>
                    </a:p>
                  </a:txBody>
                  <a:tcPr/>
                </a:tc>
                <a:extLst>
                  <a:ext uri="{0D108BD9-81ED-4DB2-BD59-A6C34878D82A}">
                    <a16:rowId xmlns:a16="http://schemas.microsoft.com/office/drawing/2014/main" val="2654668161"/>
                  </a:ext>
                </a:extLst>
              </a:tr>
              <a:tr h="370840">
                <a:tc>
                  <a:txBody>
                    <a:bodyPr/>
                    <a:lstStyle/>
                    <a:p>
                      <a:r>
                        <a:rPr lang="en-US" sz="1550"/>
                        <a:t>3</a:t>
                      </a:r>
                    </a:p>
                  </a:txBody>
                  <a:tcPr/>
                </a:tc>
                <a:tc>
                  <a:txBody>
                    <a:bodyPr/>
                    <a:lstStyle/>
                    <a:p>
                      <a:r>
                        <a:rPr lang="en-US" sz="1550"/>
                        <a:t>Define and implement field testing and acceptance practices</a:t>
                      </a:r>
                    </a:p>
                  </a:txBody>
                  <a:tcPr/>
                </a:tc>
                <a:tc>
                  <a:txBody>
                    <a:bodyPr/>
                    <a:lstStyle/>
                    <a:p>
                      <a:r>
                        <a:rPr lang="en-US" sz="1550"/>
                        <a:t>Q2-2</a:t>
                      </a:r>
                      <a:r>
                        <a:rPr lang="en-US" sz="1550">
                          <a:solidFill>
                            <a:schemeClr val="tx1"/>
                          </a:solidFill>
                        </a:rPr>
                        <a:t>3</a:t>
                      </a:r>
                    </a:p>
                  </a:txBody>
                  <a:tcPr/>
                </a:tc>
                <a:tc>
                  <a:txBody>
                    <a:bodyPr/>
                    <a:lstStyle/>
                    <a:p>
                      <a:pPr marL="165100" indent="-165100">
                        <a:buFont typeface="Wingdings" pitchFamily="2" charset="2"/>
                        <a:buChar char="§"/>
                        <a:tabLst/>
                      </a:pPr>
                      <a:r>
                        <a:rPr lang="en-US" sz="1550"/>
                        <a:t>Define the field test model by division and function</a:t>
                      </a:r>
                    </a:p>
                    <a:p>
                      <a:pPr marL="165100" indent="-165100">
                        <a:buFont typeface="Wingdings" pitchFamily="2" charset="2"/>
                        <a:buChar char="§"/>
                        <a:tabLst/>
                      </a:pPr>
                      <a:r>
                        <a:rPr lang="en-US" sz="1550"/>
                        <a:t>Deploy field testing for go forward communications</a:t>
                      </a:r>
                    </a:p>
                  </a:txBody>
                  <a:tcPr/>
                </a:tc>
                <a:extLst>
                  <a:ext uri="{0D108BD9-81ED-4DB2-BD59-A6C34878D82A}">
                    <a16:rowId xmlns:a16="http://schemas.microsoft.com/office/drawing/2014/main" val="2310552314"/>
                  </a:ext>
                </a:extLst>
              </a:tr>
              <a:tr h="370840">
                <a:tc>
                  <a:txBody>
                    <a:bodyPr/>
                    <a:lstStyle/>
                    <a:p>
                      <a:r>
                        <a:rPr lang="en-US" sz="1550"/>
                        <a:t>4</a:t>
                      </a:r>
                    </a:p>
                  </a:txBody>
                  <a:tcPr/>
                </a:tc>
                <a:tc>
                  <a:txBody>
                    <a:bodyPr/>
                    <a:lstStyle/>
                    <a:p>
                      <a:r>
                        <a:rPr lang="en-US" sz="1550" dirty="0"/>
                        <a:t>Establish an inter-departmental communication function that drives adherence to best practices and guidelines</a:t>
                      </a:r>
                    </a:p>
                  </a:txBody>
                  <a:tcPr/>
                </a:tc>
                <a:tc>
                  <a:txBody>
                    <a:bodyPr/>
                    <a:lstStyle/>
                    <a:p>
                      <a:r>
                        <a:rPr lang="en-US" sz="1550"/>
                        <a:t>Q1-24</a:t>
                      </a:r>
                    </a:p>
                  </a:txBody>
                  <a:tcPr/>
                </a:tc>
                <a:tc>
                  <a:txBody>
                    <a:bodyPr/>
                    <a:lstStyle/>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Identify communication ambassadors by division and function</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Align communications ambassadors with functional and division leadership</a:t>
                      </a:r>
                    </a:p>
                    <a:p>
                      <a:pPr marL="165100" marR="0" lvl="0" indent="-1651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550" kern="1200" dirty="0">
                          <a:solidFill>
                            <a:schemeClr val="dk1"/>
                          </a:solidFill>
                          <a:latin typeface="+mn-lt"/>
                          <a:ea typeface="+mn-ea"/>
                          <a:cs typeface="+mn-cs"/>
                        </a:rPr>
                        <a:t>Engage communication ambassadors in ongoing onboarding and field-testing activities</a:t>
                      </a:r>
                    </a:p>
                  </a:txBody>
                  <a:tcPr/>
                </a:tc>
                <a:extLst>
                  <a:ext uri="{0D108BD9-81ED-4DB2-BD59-A6C34878D82A}">
                    <a16:rowId xmlns:a16="http://schemas.microsoft.com/office/drawing/2014/main" val="2480519618"/>
                  </a:ext>
                </a:extLst>
              </a:tr>
            </a:tbl>
          </a:graphicData>
        </a:graphic>
      </p:graphicFrame>
      <p:sp>
        <p:nvSpPr>
          <p:cNvPr id="3" name="Date Placeholder 2">
            <a:extLst>
              <a:ext uri="{FF2B5EF4-FFF2-40B4-BE49-F238E27FC236}">
                <a16:creationId xmlns:a16="http://schemas.microsoft.com/office/drawing/2014/main" id="{9AAAB16C-78A6-B280-DE54-9A8D4C10B273}"/>
              </a:ext>
            </a:extLst>
          </p:cNvPr>
          <p:cNvSpPr>
            <a:spLocks noGrp="1"/>
          </p:cNvSpPr>
          <p:nvPr>
            <p:ph type="dt" sz="half" idx="10"/>
          </p:nvPr>
        </p:nvSpPr>
        <p:spPr/>
        <p:txBody>
          <a:bodyPr/>
          <a:lstStyle/>
          <a:p>
            <a:r>
              <a:rPr lang="en-US"/>
              <a:t>South King Fire &amp; Rescue</a:t>
            </a:r>
          </a:p>
        </p:txBody>
      </p:sp>
    </p:spTree>
    <p:extLst>
      <p:ext uri="{BB962C8B-B14F-4D97-AF65-F5344CB8AC3E}">
        <p14:creationId xmlns:p14="http://schemas.microsoft.com/office/powerpoint/2010/main" val="842765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0C748B935C1F4EA3EEF692DEC2B51B" ma:contentTypeVersion="9" ma:contentTypeDescription="Create a new document." ma:contentTypeScope="" ma:versionID="33e7acf9f5ebef3344486886ea507f97">
  <xsd:schema xmlns:xsd="http://www.w3.org/2001/XMLSchema" xmlns:xs="http://www.w3.org/2001/XMLSchema" xmlns:p="http://schemas.microsoft.com/office/2006/metadata/properties" xmlns:ns3="4243c770-94ab-4ce9-9c50-d58bf5667928" xmlns:ns4="1335b930-8089-417b-b3b2-3201ff84e4a8" targetNamespace="http://schemas.microsoft.com/office/2006/metadata/properties" ma:root="true" ma:fieldsID="eb1615e94aa2dc5b33a719a23a970d9b" ns3:_="" ns4:_="">
    <xsd:import namespace="4243c770-94ab-4ce9-9c50-d58bf5667928"/>
    <xsd:import namespace="1335b930-8089-417b-b3b2-3201ff84e4a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3c770-94ab-4ce9-9c50-d58bf56679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5b930-8089-417b-b3b2-3201ff84e4a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009E3B-3B8F-4B3E-969E-80AD3C3F4646}">
  <ds:schemaRefs>
    <ds:schemaRef ds:uri="http://purl.org/dc/dcmitype/"/>
    <ds:schemaRef ds:uri="http://purl.org/dc/terms/"/>
    <ds:schemaRef ds:uri="http://schemas.microsoft.com/office/2006/documentManagement/types"/>
    <ds:schemaRef ds:uri="http://schemas.microsoft.com/office/infopath/2007/PartnerControls"/>
    <ds:schemaRef ds:uri="4243c770-94ab-4ce9-9c50-d58bf5667928"/>
    <ds:schemaRef ds:uri="http://schemas.openxmlformats.org/package/2006/metadata/core-properties"/>
    <ds:schemaRef ds:uri="http://schemas.microsoft.com/office/2006/metadata/properties"/>
    <ds:schemaRef ds:uri="http://purl.org/dc/elements/1.1/"/>
    <ds:schemaRef ds:uri="1335b930-8089-417b-b3b2-3201ff84e4a8"/>
    <ds:schemaRef ds:uri="http://www.w3.org/XML/1998/namespace"/>
  </ds:schemaRefs>
</ds:datastoreItem>
</file>

<file path=customXml/itemProps2.xml><?xml version="1.0" encoding="utf-8"?>
<ds:datastoreItem xmlns:ds="http://schemas.openxmlformats.org/officeDocument/2006/customXml" ds:itemID="{BFBA9392-B7D4-4373-ACB3-6B5F7EA77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43c770-94ab-4ce9-9c50-d58bf5667928"/>
    <ds:schemaRef ds:uri="1335b930-8089-417b-b3b2-3201ff84e4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D5A9D8-790F-4525-B385-1BBCB957E0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2115</TotalTime>
  <Words>2715</Words>
  <Application>Microsoft Office PowerPoint</Application>
  <PresentationFormat>Widescreen</PresentationFormat>
  <Paragraphs>337</Paragraphs>
  <Slides>17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Calibri Light</vt:lpstr>
      <vt:lpstr>Wingdings</vt:lpstr>
      <vt:lpstr>Office Theme</vt:lpstr>
      <vt:lpstr>1_Office Theme</vt:lpstr>
      <vt:lpstr>Strategic Bridge Plan 2023-2024</vt:lpstr>
      <vt:lpstr>Strategic Bridge Plan 2023-2024</vt:lpstr>
      <vt:lpstr>Strategic Bridge Plan 2023-2024</vt:lpstr>
      <vt:lpstr>Funding</vt:lpstr>
      <vt:lpstr>Funding</vt:lpstr>
      <vt:lpstr>Funding Objectives &amp; Strategies</vt:lpstr>
      <vt:lpstr>Funding Objectives &amp; Strategies</vt:lpstr>
      <vt:lpstr>Accountability</vt:lpstr>
      <vt:lpstr>Accountability</vt:lpstr>
      <vt:lpstr>Accountability Objectives &amp; Strategies</vt:lpstr>
      <vt:lpstr>Leadership</vt:lpstr>
      <vt:lpstr>Leadership</vt:lpstr>
      <vt:lpstr>Leadership Objectives &amp; Strategies</vt:lpstr>
      <vt:lpstr>Leadership Objectives &amp; Strategies</vt:lpstr>
      <vt:lpstr>Internal Communications</vt:lpstr>
      <vt:lpstr>Internal Communications</vt:lpstr>
      <vt:lpstr>Internal Communications Objectives &amp; Strategies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Bridge Plan 2023 -2024</dc:title>
  <dc:creator>Seth Rosenbloom</dc:creator>
  <cp:lastModifiedBy>Shirey, Summer</cp:lastModifiedBy>
  <cp:revision>259</cp:revision>
  <cp:lastPrinted>2023-01-12T19:47:15Z</cp:lastPrinted>
  <dcterms:created xsi:type="dcterms:W3CDTF">2022-12-11T20:18:32Z</dcterms:created>
  <dcterms:modified xsi:type="dcterms:W3CDTF">2023-01-18T19:40:30Z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0x0101000D0C748B935C1F4EA3EEF692DEC2B51B</vt:lpwstr>
  </property>
</Properties>
</file>