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0"/>
  </p:handoutMasterIdLst>
  <p:sldIdLst>
    <p:sldId id="270" r:id="rId2"/>
    <p:sldId id="284" r:id="rId3"/>
    <p:sldId id="322" r:id="rId4"/>
    <p:sldId id="312" r:id="rId5"/>
    <p:sldId id="313" r:id="rId6"/>
    <p:sldId id="316" r:id="rId7"/>
    <p:sldId id="318" r:id="rId8"/>
    <p:sldId id="286" r:id="rId9"/>
    <p:sldId id="283" r:id="rId10"/>
    <p:sldId id="287" r:id="rId11"/>
    <p:sldId id="288" r:id="rId12"/>
    <p:sldId id="289" r:id="rId13"/>
    <p:sldId id="290" r:id="rId14"/>
    <p:sldId id="291" r:id="rId15"/>
    <p:sldId id="297" r:id="rId16"/>
    <p:sldId id="320" r:id="rId17"/>
    <p:sldId id="299" r:id="rId18"/>
    <p:sldId id="300" r:id="rId19"/>
    <p:sldId id="294" r:id="rId20"/>
    <p:sldId id="293" r:id="rId21"/>
    <p:sldId id="295" r:id="rId22"/>
    <p:sldId id="296" r:id="rId23"/>
    <p:sldId id="307" r:id="rId24"/>
    <p:sldId id="292" r:id="rId25"/>
    <p:sldId id="325" r:id="rId26"/>
    <p:sldId id="319" r:id="rId27"/>
    <p:sldId id="327" r:id="rId28"/>
    <p:sldId id="323" r:id="rId29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CC00"/>
    <a:srgbClr val="142A9A"/>
    <a:srgbClr val="D14B4F"/>
    <a:srgbClr val="FF9194"/>
    <a:srgbClr val="FF9948"/>
    <a:srgbClr val="A0FFDE"/>
    <a:srgbClr val="B5FF8F"/>
    <a:srgbClr val="4DFF1C"/>
    <a:srgbClr val="010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386" autoAdjust="0"/>
  </p:normalViewPr>
  <p:slideViewPr>
    <p:cSldViewPr>
      <p:cViewPr>
        <p:scale>
          <a:sx n="100" d="100"/>
          <a:sy n="100" d="100"/>
        </p:scale>
        <p:origin x="-1782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image" Target="../media/image27.jpeg"/><Relationship Id="rId4" Type="http://schemas.openxmlformats.org/officeDocument/2006/relationships/image" Target="../media/image3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image" Target="../media/image27.jpeg"/><Relationship Id="rId4" Type="http://schemas.openxmlformats.org/officeDocument/2006/relationships/image" Target="../media/image3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7202B9-DF39-469C-BD6A-DFA561ACA6E1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7CCC83B-6667-4D04-85AE-2A2594C02672}">
      <dgm:prSet phldrT="[Text]"/>
      <dgm:spPr/>
      <dgm:t>
        <a:bodyPr/>
        <a:lstStyle/>
        <a:p>
          <a:r>
            <a:rPr lang="en-US" dirty="0" smtClean="0"/>
            <a:t>Radios</a:t>
          </a:r>
          <a:endParaRPr lang="en-US" dirty="0"/>
        </a:p>
      </dgm:t>
    </dgm:pt>
    <dgm:pt modelId="{28E6D96D-FC56-4E7A-B1FC-76CD82AF03DE}" type="parTrans" cxnId="{38BA1EF7-BE6D-4536-86DC-06DA09D4D1D8}">
      <dgm:prSet/>
      <dgm:spPr/>
      <dgm:t>
        <a:bodyPr/>
        <a:lstStyle/>
        <a:p>
          <a:endParaRPr lang="en-US"/>
        </a:p>
      </dgm:t>
    </dgm:pt>
    <dgm:pt modelId="{22C2F77F-8135-44F1-A65A-F08A31CA511F}" type="sibTrans" cxnId="{38BA1EF7-BE6D-4536-86DC-06DA09D4D1D8}">
      <dgm:prSet/>
      <dgm:spPr/>
      <dgm:t>
        <a:bodyPr/>
        <a:lstStyle/>
        <a:p>
          <a:endParaRPr lang="en-US"/>
        </a:p>
      </dgm:t>
    </dgm:pt>
    <dgm:pt modelId="{25B237A2-BEB1-481B-9DD9-F5A0318DB47D}">
      <dgm:prSet phldrT="[Text]"/>
      <dgm:spPr/>
      <dgm:t>
        <a:bodyPr/>
        <a:lstStyle/>
        <a:p>
          <a:r>
            <a:rPr lang="en-US" dirty="0" smtClean="0"/>
            <a:t>Mobile Data Computers</a:t>
          </a:r>
          <a:endParaRPr lang="en-US" dirty="0"/>
        </a:p>
      </dgm:t>
    </dgm:pt>
    <dgm:pt modelId="{B5751D85-BE71-4A43-AF9C-584C3F586789}" type="parTrans" cxnId="{FA63EE1C-CD12-4DCB-A520-AE56E99A60CC}">
      <dgm:prSet/>
      <dgm:spPr/>
      <dgm:t>
        <a:bodyPr/>
        <a:lstStyle/>
        <a:p>
          <a:endParaRPr lang="en-US"/>
        </a:p>
      </dgm:t>
    </dgm:pt>
    <dgm:pt modelId="{55E5CF5F-1E3B-4B34-B089-5E3E6E3D4864}" type="sibTrans" cxnId="{FA63EE1C-CD12-4DCB-A520-AE56E99A60CC}">
      <dgm:prSet/>
      <dgm:spPr/>
      <dgm:t>
        <a:bodyPr/>
        <a:lstStyle/>
        <a:p>
          <a:endParaRPr lang="en-US"/>
        </a:p>
      </dgm:t>
    </dgm:pt>
    <dgm:pt modelId="{82B99F86-94EC-47D0-97D0-342F0740BA98}">
      <dgm:prSet phldrT="[Text]"/>
      <dgm:spPr/>
      <dgm:t>
        <a:bodyPr/>
        <a:lstStyle/>
        <a:p>
          <a:r>
            <a:rPr lang="en-US" dirty="0" smtClean="0"/>
            <a:t>Defibrillator</a:t>
          </a:r>
        </a:p>
      </dgm:t>
    </dgm:pt>
    <dgm:pt modelId="{7E5E7702-F2ED-4D64-967E-6C10E28A8163}" type="parTrans" cxnId="{83FB0882-7336-450C-BA6E-0BED8612FF0A}">
      <dgm:prSet/>
      <dgm:spPr/>
      <dgm:t>
        <a:bodyPr/>
        <a:lstStyle/>
        <a:p>
          <a:endParaRPr lang="en-US"/>
        </a:p>
      </dgm:t>
    </dgm:pt>
    <dgm:pt modelId="{92BC41F5-8927-4E03-8F13-62CB22A0F8D5}" type="sibTrans" cxnId="{83FB0882-7336-450C-BA6E-0BED8612FF0A}">
      <dgm:prSet/>
      <dgm:spPr/>
      <dgm:t>
        <a:bodyPr/>
        <a:lstStyle/>
        <a:p>
          <a:endParaRPr lang="en-US"/>
        </a:p>
      </dgm:t>
    </dgm:pt>
    <dgm:pt modelId="{9E78215A-7640-4307-8F71-A20C64ED6460}">
      <dgm:prSet phldrT="[Text]"/>
      <dgm:spPr/>
      <dgm:t>
        <a:bodyPr/>
        <a:lstStyle/>
        <a:p>
          <a:r>
            <a:rPr lang="en-US" dirty="0" smtClean="0"/>
            <a:t>Connectivity</a:t>
          </a:r>
          <a:endParaRPr lang="en-US" dirty="0"/>
        </a:p>
      </dgm:t>
    </dgm:pt>
    <dgm:pt modelId="{009D9C64-EF9B-4D29-BCC4-DAF06F677DC1}" type="parTrans" cxnId="{C34DBE9C-E711-4493-826C-0CF3F2DBF5B0}">
      <dgm:prSet/>
      <dgm:spPr/>
      <dgm:t>
        <a:bodyPr/>
        <a:lstStyle/>
        <a:p>
          <a:endParaRPr lang="en-US"/>
        </a:p>
      </dgm:t>
    </dgm:pt>
    <dgm:pt modelId="{BFA66231-8603-496F-A155-21C76BCCA4AD}" type="sibTrans" cxnId="{C34DBE9C-E711-4493-826C-0CF3F2DBF5B0}">
      <dgm:prSet/>
      <dgm:spPr/>
      <dgm:t>
        <a:bodyPr/>
        <a:lstStyle/>
        <a:p>
          <a:endParaRPr lang="en-US"/>
        </a:p>
      </dgm:t>
    </dgm:pt>
    <dgm:pt modelId="{CDCA4246-B370-4C5B-B4B1-6DB9672A3EF1}" type="pres">
      <dgm:prSet presAssocID="{AB7202B9-DF39-469C-BD6A-DFA561ACA6E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086DE8-294F-4EC2-8DDA-60122B3EB24A}" type="pres">
      <dgm:prSet presAssocID="{9E78215A-7640-4307-8F71-A20C64ED6460}" presName="compNode" presStyleCnt="0"/>
      <dgm:spPr/>
    </dgm:pt>
    <dgm:pt modelId="{4E4000DF-0845-4FBD-B769-7CD319EAC709}" type="pres">
      <dgm:prSet presAssocID="{9E78215A-7640-4307-8F71-A20C64ED6460}" presName="pictRect" presStyleLbl="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C7A5D1F7-0253-4A6E-8B27-2B29C57E5FA8}" type="pres">
      <dgm:prSet presAssocID="{9E78215A-7640-4307-8F71-A20C64ED6460}" presName="textRec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DF35BF-633F-4186-BBCF-6CE5BCEC6994}" type="pres">
      <dgm:prSet presAssocID="{BFA66231-8603-496F-A155-21C76BCCA4AD}" presName="sibTrans" presStyleLbl="sibTrans2D1" presStyleIdx="0" presStyleCnt="0"/>
      <dgm:spPr/>
      <dgm:t>
        <a:bodyPr/>
        <a:lstStyle/>
        <a:p>
          <a:endParaRPr lang="en-US"/>
        </a:p>
      </dgm:t>
    </dgm:pt>
    <dgm:pt modelId="{1413E797-ABE5-4E97-ABD6-C28478F1F76F}" type="pres">
      <dgm:prSet presAssocID="{77CCC83B-6667-4D04-85AE-2A2594C02672}" presName="compNode" presStyleCnt="0"/>
      <dgm:spPr/>
    </dgm:pt>
    <dgm:pt modelId="{02F07DB9-B3E7-428E-AD9E-142DC613179F}" type="pres">
      <dgm:prSet presAssocID="{77CCC83B-6667-4D04-85AE-2A2594C02672}" presName="pictRect" presStyleLbl="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</dgm:pt>
    <dgm:pt modelId="{27E2FF7A-188E-4B6D-A788-4A66BBA26865}" type="pres">
      <dgm:prSet presAssocID="{77CCC83B-6667-4D04-85AE-2A2594C02672}" presName="textRec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4B8694-BFE6-4675-825F-B165B8312872}" type="pres">
      <dgm:prSet presAssocID="{22C2F77F-8135-44F1-A65A-F08A31CA511F}" presName="sibTrans" presStyleLbl="sibTrans2D1" presStyleIdx="0" presStyleCnt="0"/>
      <dgm:spPr/>
      <dgm:t>
        <a:bodyPr/>
        <a:lstStyle/>
        <a:p>
          <a:endParaRPr lang="en-US"/>
        </a:p>
      </dgm:t>
    </dgm:pt>
    <dgm:pt modelId="{BE5BDB42-97D7-472F-A952-3D67D8E9EE66}" type="pres">
      <dgm:prSet presAssocID="{25B237A2-BEB1-481B-9DD9-F5A0318DB47D}" presName="compNode" presStyleCnt="0"/>
      <dgm:spPr/>
    </dgm:pt>
    <dgm:pt modelId="{9B5AD36C-5A67-43B2-9741-C9477B9C99AE}" type="pres">
      <dgm:prSet presAssocID="{25B237A2-BEB1-481B-9DD9-F5A0318DB47D}" presName="pictRect" presStyleLbl="nod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43355F95-4543-4FA9-9390-78B55EC8A707}" type="pres">
      <dgm:prSet presAssocID="{25B237A2-BEB1-481B-9DD9-F5A0318DB47D}" presName="textRec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836E5F-C8D3-48DC-9065-108C34BB6473}" type="pres">
      <dgm:prSet presAssocID="{55E5CF5F-1E3B-4B34-B089-5E3E6E3D486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F8D2D415-A1F9-4AA6-8717-AA9F26C571CF}" type="pres">
      <dgm:prSet presAssocID="{82B99F86-94EC-47D0-97D0-342F0740BA98}" presName="compNode" presStyleCnt="0"/>
      <dgm:spPr/>
    </dgm:pt>
    <dgm:pt modelId="{892360D5-732F-43DA-B2DA-CBDF6F999616}" type="pres">
      <dgm:prSet presAssocID="{82B99F86-94EC-47D0-97D0-342F0740BA98}" presName="pictRect" presStyleLbl="nod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>
          <a:noFill/>
        </a:ln>
      </dgm:spPr>
      <dgm:t>
        <a:bodyPr/>
        <a:lstStyle/>
        <a:p>
          <a:endParaRPr lang="en-US"/>
        </a:p>
      </dgm:t>
    </dgm:pt>
    <dgm:pt modelId="{3CEF42BC-A36B-4861-9495-C08680378C9B}" type="pres">
      <dgm:prSet presAssocID="{82B99F86-94EC-47D0-97D0-342F0740BA98}" presName="textRec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BA1EF7-BE6D-4536-86DC-06DA09D4D1D8}" srcId="{AB7202B9-DF39-469C-BD6A-DFA561ACA6E1}" destId="{77CCC83B-6667-4D04-85AE-2A2594C02672}" srcOrd="1" destOrd="0" parTransId="{28E6D96D-FC56-4E7A-B1FC-76CD82AF03DE}" sibTransId="{22C2F77F-8135-44F1-A65A-F08A31CA511F}"/>
    <dgm:cxn modelId="{FA63EE1C-CD12-4DCB-A520-AE56E99A60CC}" srcId="{AB7202B9-DF39-469C-BD6A-DFA561ACA6E1}" destId="{25B237A2-BEB1-481B-9DD9-F5A0318DB47D}" srcOrd="2" destOrd="0" parTransId="{B5751D85-BE71-4A43-AF9C-584C3F586789}" sibTransId="{55E5CF5F-1E3B-4B34-B089-5E3E6E3D4864}"/>
    <dgm:cxn modelId="{2C0BE6B3-0DB4-45D1-A854-BEDE79BA0368}" type="presOf" srcId="{82B99F86-94EC-47D0-97D0-342F0740BA98}" destId="{3CEF42BC-A36B-4861-9495-C08680378C9B}" srcOrd="0" destOrd="0" presId="urn:microsoft.com/office/officeart/2005/8/layout/pList1"/>
    <dgm:cxn modelId="{EA748969-BA7E-4298-B3B5-D66067C6FA7E}" type="presOf" srcId="{77CCC83B-6667-4D04-85AE-2A2594C02672}" destId="{27E2FF7A-188E-4B6D-A788-4A66BBA26865}" srcOrd="0" destOrd="0" presId="urn:microsoft.com/office/officeart/2005/8/layout/pList1"/>
    <dgm:cxn modelId="{B0A9AFEF-5E51-48A4-9DCA-CEC0555A5828}" type="presOf" srcId="{BFA66231-8603-496F-A155-21C76BCCA4AD}" destId="{D3DF35BF-633F-4186-BBCF-6CE5BCEC6994}" srcOrd="0" destOrd="0" presId="urn:microsoft.com/office/officeart/2005/8/layout/pList1"/>
    <dgm:cxn modelId="{7FBD3454-C4C4-473C-9D82-E5A5DA90F6F0}" type="presOf" srcId="{55E5CF5F-1E3B-4B34-B089-5E3E6E3D4864}" destId="{01836E5F-C8D3-48DC-9065-108C34BB6473}" srcOrd="0" destOrd="0" presId="urn:microsoft.com/office/officeart/2005/8/layout/pList1"/>
    <dgm:cxn modelId="{1697385C-713E-42BA-8A1E-598C18F7E812}" type="presOf" srcId="{AB7202B9-DF39-469C-BD6A-DFA561ACA6E1}" destId="{CDCA4246-B370-4C5B-B4B1-6DB9672A3EF1}" srcOrd="0" destOrd="0" presId="urn:microsoft.com/office/officeart/2005/8/layout/pList1"/>
    <dgm:cxn modelId="{83FB0882-7336-450C-BA6E-0BED8612FF0A}" srcId="{AB7202B9-DF39-469C-BD6A-DFA561ACA6E1}" destId="{82B99F86-94EC-47D0-97D0-342F0740BA98}" srcOrd="3" destOrd="0" parTransId="{7E5E7702-F2ED-4D64-967E-6C10E28A8163}" sibTransId="{92BC41F5-8927-4E03-8F13-62CB22A0F8D5}"/>
    <dgm:cxn modelId="{C34DBE9C-E711-4493-826C-0CF3F2DBF5B0}" srcId="{AB7202B9-DF39-469C-BD6A-DFA561ACA6E1}" destId="{9E78215A-7640-4307-8F71-A20C64ED6460}" srcOrd="0" destOrd="0" parTransId="{009D9C64-EF9B-4D29-BCC4-DAF06F677DC1}" sibTransId="{BFA66231-8603-496F-A155-21C76BCCA4AD}"/>
    <dgm:cxn modelId="{2C1FE3C5-74AD-42F9-A47D-E13008E5E79B}" type="presOf" srcId="{9E78215A-7640-4307-8F71-A20C64ED6460}" destId="{C7A5D1F7-0253-4A6E-8B27-2B29C57E5FA8}" srcOrd="0" destOrd="0" presId="urn:microsoft.com/office/officeart/2005/8/layout/pList1"/>
    <dgm:cxn modelId="{A4CA1643-5479-439F-AF70-B866D03EB2DF}" type="presOf" srcId="{22C2F77F-8135-44F1-A65A-F08A31CA511F}" destId="{AF4B8694-BFE6-4675-825F-B165B8312872}" srcOrd="0" destOrd="0" presId="urn:microsoft.com/office/officeart/2005/8/layout/pList1"/>
    <dgm:cxn modelId="{09DDF897-F536-4348-B21E-6FCA8B5845D0}" type="presOf" srcId="{25B237A2-BEB1-481B-9DD9-F5A0318DB47D}" destId="{43355F95-4543-4FA9-9390-78B55EC8A707}" srcOrd="0" destOrd="0" presId="urn:microsoft.com/office/officeart/2005/8/layout/pList1"/>
    <dgm:cxn modelId="{E1A2D1CE-28F1-48C0-ADAD-B7BED0071A62}" type="presParOf" srcId="{CDCA4246-B370-4C5B-B4B1-6DB9672A3EF1}" destId="{42086DE8-294F-4EC2-8DDA-60122B3EB24A}" srcOrd="0" destOrd="0" presId="urn:microsoft.com/office/officeart/2005/8/layout/pList1"/>
    <dgm:cxn modelId="{F1A612A6-D90A-4088-AB90-A843DC9E21A4}" type="presParOf" srcId="{42086DE8-294F-4EC2-8DDA-60122B3EB24A}" destId="{4E4000DF-0845-4FBD-B769-7CD319EAC709}" srcOrd="0" destOrd="0" presId="urn:microsoft.com/office/officeart/2005/8/layout/pList1"/>
    <dgm:cxn modelId="{3B17424A-86C6-414E-84A2-DF9571997EC2}" type="presParOf" srcId="{42086DE8-294F-4EC2-8DDA-60122B3EB24A}" destId="{C7A5D1F7-0253-4A6E-8B27-2B29C57E5FA8}" srcOrd="1" destOrd="0" presId="urn:microsoft.com/office/officeart/2005/8/layout/pList1"/>
    <dgm:cxn modelId="{8ECF318E-484F-4CEA-8A0A-230304FCB421}" type="presParOf" srcId="{CDCA4246-B370-4C5B-B4B1-6DB9672A3EF1}" destId="{D3DF35BF-633F-4186-BBCF-6CE5BCEC6994}" srcOrd="1" destOrd="0" presId="urn:microsoft.com/office/officeart/2005/8/layout/pList1"/>
    <dgm:cxn modelId="{5C5AB159-D82D-49C5-98B7-AA10B492F2D6}" type="presParOf" srcId="{CDCA4246-B370-4C5B-B4B1-6DB9672A3EF1}" destId="{1413E797-ABE5-4E97-ABD6-C28478F1F76F}" srcOrd="2" destOrd="0" presId="urn:microsoft.com/office/officeart/2005/8/layout/pList1"/>
    <dgm:cxn modelId="{27C9EAEA-8A75-497D-A635-7613FEDBA891}" type="presParOf" srcId="{1413E797-ABE5-4E97-ABD6-C28478F1F76F}" destId="{02F07DB9-B3E7-428E-AD9E-142DC613179F}" srcOrd="0" destOrd="0" presId="urn:microsoft.com/office/officeart/2005/8/layout/pList1"/>
    <dgm:cxn modelId="{8FF38F6C-FABC-4A85-A185-E35BC8EE6E13}" type="presParOf" srcId="{1413E797-ABE5-4E97-ABD6-C28478F1F76F}" destId="{27E2FF7A-188E-4B6D-A788-4A66BBA26865}" srcOrd="1" destOrd="0" presId="urn:microsoft.com/office/officeart/2005/8/layout/pList1"/>
    <dgm:cxn modelId="{58AB1745-00F7-4699-B5F5-2961B3353B38}" type="presParOf" srcId="{CDCA4246-B370-4C5B-B4B1-6DB9672A3EF1}" destId="{AF4B8694-BFE6-4675-825F-B165B8312872}" srcOrd="3" destOrd="0" presId="urn:microsoft.com/office/officeart/2005/8/layout/pList1"/>
    <dgm:cxn modelId="{7D0C860D-FB07-40E5-8C07-D7877564A4E0}" type="presParOf" srcId="{CDCA4246-B370-4C5B-B4B1-6DB9672A3EF1}" destId="{BE5BDB42-97D7-472F-A952-3D67D8E9EE66}" srcOrd="4" destOrd="0" presId="urn:microsoft.com/office/officeart/2005/8/layout/pList1"/>
    <dgm:cxn modelId="{AD5D252A-280D-435D-B4A8-DF124C25D0FB}" type="presParOf" srcId="{BE5BDB42-97D7-472F-A952-3D67D8E9EE66}" destId="{9B5AD36C-5A67-43B2-9741-C9477B9C99AE}" srcOrd="0" destOrd="0" presId="urn:microsoft.com/office/officeart/2005/8/layout/pList1"/>
    <dgm:cxn modelId="{C7989C38-2CC7-43CE-8FD4-29F2FA3D2E6C}" type="presParOf" srcId="{BE5BDB42-97D7-472F-A952-3D67D8E9EE66}" destId="{43355F95-4543-4FA9-9390-78B55EC8A707}" srcOrd="1" destOrd="0" presId="urn:microsoft.com/office/officeart/2005/8/layout/pList1"/>
    <dgm:cxn modelId="{61F1F164-BC5F-49B0-95AB-71D18ADFCF89}" type="presParOf" srcId="{CDCA4246-B370-4C5B-B4B1-6DB9672A3EF1}" destId="{01836E5F-C8D3-48DC-9065-108C34BB6473}" srcOrd="5" destOrd="0" presId="urn:microsoft.com/office/officeart/2005/8/layout/pList1"/>
    <dgm:cxn modelId="{4FADD73A-4E61-4DD5-9FBC-E7DF31BE0E2C}" type="presParOf" srcId="{CDCA4246-B370-4C5B-B4B1-6DB9672A3EF1}" destId="{F8D2D415-A1F9-4AA6-8717-AA9F26C571CF}" srcOrd="6" destOrd="0" presId="urn:microsoft.com/office/officeart/2005/8/layout/pList1"/>
    <dgm:cxn modelId="{A2C98D83-8BC9-4F3A-938D-7023334BCEE8}" type="presParOf" srcId="{F8D2D415-A1F9-4AA6-8717-AA9F26C571CF}" destId="{892360D5-732F-43DA-B2DA-CBDF6F999616}" srcOrd="0" destOrd="0" presId="urn:microsoft.com/office/officeart/2005/8/layout/pList1"/>
    <dgm:cxn modelId="{D5396B71-4406-4DE8-838C-A4A91ED37F8E}" type="presParOf" srcId="{F8D2D415-A1F9-4AA6-8717-AA9F26C571CF}" destId="{3CEF42BC-A36B-4861-9495-C08680378C9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4000DF-0845-4FBD-B769-7CD319EAC709}">
      <dsp:nvSpPr>
        <dsp:cNvPr id="0" name=""/>
        <dsp:cNvSpPr/>
      </dsp:nvSpPr>
      <dsp:spPr>
        <a:xfrm>
          <a:off x="3822" y="90316"/>
          <a:ext cx="1818948" cy="1253255"/>
        </a:xfrm>
        <a:prstGeom prst="round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A5D1F7-0253-4A6E-8B27-2B29C57E5FA8}">
      <dsp:nvSpPr>
        <dsp:cNvPr id="0" name=""/>
        <dsp:cNvSpPr/>
      </dsp:nvSpPr>
      <dsp:spPr>
        <a:xfrm>
          <a:off x="3822" y="1343571"/>
          <a:ext cx="1818948" cy="674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Connectivity</a:t>
          </a:r>
          <a:endParaRPr lang="en-US" sz="1900" kern="1200" dirty="0"/>
        </a:p>
      </dsp:txBody>
      <dsp:txXfrm>
        <a:off x="3822" y="1343571"/>
        <a:ext cx="1818948" cy="674830"/>
      </dsp:txXfrm>
    </dsp:sp>
    <dsp:sp modelId="{02F07DB9-B3E7-428E-AD9E-142DC613179F}">
      <dsp:nvSpPr>
        <dsp:cNvPr id="0" name=""/>
        <dsp:cNvSpPr/>
      </dsp:nvSpPr>
      <dsp:spPr>
        <a:xfrm>
          <a:off x="2004742" y="90316"/>
          <a:ext cx="1818948" cy="1253255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E2FF7A-188E-4B6D-A788-4A66BBA26865}">
      <dsp:nvSpPr>
        <dsp:cNvPr id="0" name=""/>
        <dsp:cNvSpPr/>
      </dsp:nvSpPr>
      <dsp:spPr>
        <a:xfrm>
          <a:off x="2004742" y="1343571"/>
          <a:ext cx="1818948" cy="674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Radios</a:t>
          </a:r>
          <a:endParaRPr lang="en-US" sz="1900" kern="1200" dirty="0"/>
        </a:p>
      </dsp:txBody>
      <dsp:txXfrm>
        <a:off x="2004742" y="1343571"/>
        <a:ext cx="1818948" cy="674830"/>
      </dsp:txXfrm>
    </dsp:sp>
    <dsp:sp modelId="{9B5AD36C-5A67-43B2-9741-C9477B9C99AE}">
      <dsp:nvSpPr>
        <dsp:cNvPr id="0" name=""/>
        <dsp:cNvSpPr/>
      </dsp:nvSpPr>
      <dsp:spPr>
        <a:xfrm>
          <a:off x="4005662" y="90316"/>
          <a:ext cx="1818948" cy="1253255"/>
        </a:xfrm>
        <a:prstGeom prst="round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355F95-4543-4FA9-9390-78B55EC8A707}">
      <dsp:nvSpPr>
        <dsp:cNvPr id="0" name=""/>
        <dsp:cNvSpPr/>
      </dsp:nvSpPr>
      <dsp:spPr>
        <a:xfrm>
          <a:off x="4005662" y="1343571"/>
          <a:ext cx="1818948" cy="674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Mobile Data Computers</a:t>
          </a:r>
          <a:endParaRPr lang="en-US" sz="1900" kern="1200" dirty="0"/>
        </a:p>
      </dsp:txBody>
      <dsp:txXfrm>
        <a:off x="4005662" y="1343571"/>
        <a:ext cx="1818948" cy="674830"/>
      </dsp:txXfrm>
    </dsp:sp>
    <dsp:sp modelId="{892360D5-732F-43DA-B2DA-CBDF6F999616}">
      <dsp:nvSpPr>
        <dsp:cNvPr id="0" name=""/>
        <dsp:cNvSpPr/>
      </dsp:nvSpPr>
      <dsp:spPr>
        <a:xfrm>
          <a:off x="6006582" y="90316"/>
          <a:ext cx="1818948" cy="1253255"/>
        </a:xfrm>
        <a:prstGeom prst="round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EF42BC-A36B-4861-9495-C08680378C9B}">
      <dsp:nvSpPr>
        <dsp:cNvPr id="0" name=""/>
        <dsp:cNvSpPr/>
      </dsp:nvSpPr>
      <dsp:spPr>
        <a:xfrm>
          <a:off x="6006582" y="1343571"/>
          <a:ext cx="1818948" cy="674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Defibrillator</a:t>
          </a:r>
        </a:p>
      </dsp:txBody>
      <dsp:txXfrm>
        <a:off x="6006582" y="1343571"/>
        <a:ext cx="1818948" cy="6748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2742" cy="4649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513" y="1"/>
            <a:ext cx="2982742" cy="4649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C4911E-D3D5-4A51-9119-3742F8CC66DC}" type="datetimeFigureOut">
              <a:rPr lang="en-US" smtClean="0"/>
              <a:t>8/25/2015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823"/>
            <a:ext cx="2982742" cy="4649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513" y="8829823"/>
            <a:ext cx="2982742" cy="4649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E12979-DABB-4642-BFBB-E1BC97ACC0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2940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2B224-11C1-4701-84E0-5213E4DB5F1A}" type="datetimeFigureOut">
              <a:rPr lang="en-US" smtClean="0"/>
              <a:pPr/>
              <a:t>8/25/2015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2AB66-A7AE-42E5-8607-1447F329BF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650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2B224-11C1-4701-84E0-5213E4DB5F1A}" type="datetimeFigureOut">
              <a:rPr lang="en-US" smtClean="0"/>
              <a:pPr/>
              <a:t>8/25/2015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2AB66-A7AE-42E5-8607-1447F329BF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1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2B224-11C1-4701-84E0-5213E4DB5F1A}" type="datetimeFigureOut">
              <a:rPr lang="en-US" smtClean="0"/>
              <a:pPr/>
              <a:t>8/25/2015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2AB66-A7AE-42E5-8607-1447F329BF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934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2B224-11C1-4701-84E0-5213E4DB5F1A}" type="datetimeFigureOut">
              <a:rPr lang="en-US" smtClean="0"/>
              <a:pPr/>
              <a:t>8/25/2015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2AB66-A7AE-42E5-8607-1447F329BF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013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2B224-11C1-4701-84E0-5213E4DB5F1A}" type="datetimeFigureOut">
              <a:rPr lang="en-US" smtClean="0"/>
              <a:pPr/>
              <a:t>8/25/2015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2AB66-A7AE-42E5-8607-1447F329BF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886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2B224-11C1-4701-84E0-5213E4DB5F1A}" type="datetimeFigureOut">
              <a:rPr lang="en-US" smtClean="0"/>
              <a:pPr/>
              <a:t>8/25/2015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2AB66-A7AE-42E5-8607-1447F329BF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186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2B224-11C1-4701-84E0-5213E4DB5F1A}" type="datetimeFigureOut">
              <a:rPr lang="en-US" smtClean="0"/>
              <a:pPr/>
              <a:t>8/25/2015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2AB66-A7AE-42E5-8607-1447F329BF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762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2B224-11C1-4701-84E0-5213E4DB5F1A}" type="datetimeFigureOut">
              <a:rPr lang="en-US" smtClean="0"/>
              <a:pPr/>
              <a:t>8/25/2015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2AB66-A7AE-42E5-8607-1447F329BF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166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2B224-11C1-4701-84E0-5213E4DB5F1A}" type="datetimeFigureOut">
              <a:rPr lang="en-US" smtClean="0"/>
              <a:pPr/>
              <a:t>8/25/2015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2AB66-A7AE-42E5-8607-1447F329BF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541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2B224-11C1-4701-84E0-5213E4DB5F1A}" type="datetimeFigureOut">
              <a:rPr lang="en-US" smtClean="0"/>
              <a:pPr/>
              <a:t>8/25/2015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2AB66-A7AE-42E5-8607-1447F329BF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71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2B224-11C1-4701-84E0-5213E4DB5F1A}" type="datetimeFigureOut">
              <a:rPr lang="en-US" smtClean="0"/>
              <a:pPr/>
              <a:t>8/25/2015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2AB66-A7AE-42E5-8607-1447F329BF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060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2B224-11C1-4701-84E0-5213E4DB5F1A}" type="datetimeFigureOut">
              <a:rPr lang="en-US" smtClean="0"/>
              <a:pPr/>
              <a:t>8/25/2015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62AB66-A7AE-42E5-8607-1447F329BF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95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444500"/>
            <a:ext cx="9144000" cy="381000"/>
          </a:xfrm>
          <a:prstGeom prst="rect">
            <a:avLst/>
          </a:prstGeom>
          <a:solidFill>
            <a:srgbClr val="142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1" y="444500"/>
            <a:ext cx="9144000" cy="400110"/>
          </a:xfrm>
          <a:prstGeom prst="rect">
            <a:avLst/>
          </a:prstGeom>
          <a:gradFill flip="none" rotWithShape="1">
            <a:gsLst>
              <a:gs pos="61000">
                <a:srgbClr val="142A9A"/>
              </a:gs>
              <a:gs pos="100000">
                <a:schemeClr val="accent3">
                  <a:lumMod val="40000"/>
                  <a:lumOff val="6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>
                <a:solidFill>
                  <a:srgbClr val="FFCC00"/>
                </a:solidFill>
                <a:latin typeface="Arial Black" pitchFamily="34" charset="0"/>
              </a:rPr>
              <a:t>BOND PLANNING</a:t>
            </a:r>
            <a:endParaRPr lang="en-US" altLang="en-US" sz="2000" dirty="0">
              <a:solidFill>
                <a:srgbClr val="FFCC00"/>
              </a:solidFill>
              <a:latin typeface="Arial Black" pitchFamily="34" charset="0"/>
            </a:endParaRPr>
          </a:p>
        </p:txBody>
      </p:sp>
      <p:pic>
        <p:nvPicPr>
          <p:cNvPr id="13" name="Picture 12" descr="C:\Users\emcmanamna\Desktop\south king logo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1123951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04802" y="1435102"/>
            <a:ext cx="8686799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142A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FIRE STATION, EMERGENCY RESPONSE, </a:t>
            </a:r>
          </a:p>
          <a:p>
            <a:pPr algn="ctr"/>
            <a:r>
              <a:rPr lang="en-US" sz="6600" b="1" dirty="0" smtClean="0">
                <a:solidFill>
                  <a:srgbClr val="142A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AND </a:t>
            </a:r>
          </a:p>
          <a:p>
            <a:pPr algn="ctr"/>
            <a:r>
              <a:rPr lang="en-US" sz="6600" b="1" dirty="0" smtClean="0">
                <a:solidFill>
                  <a:srgbClr val="142A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COMMUNITY SAFETY IMPROVEMENTS</a:t>
            </a:r>
            <a:endParaRPr lang="en-US" sz="6600" b="1" dirty="0">
              <a:solidFill>
                <a:srgbClr val="142A9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77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14400" y="3429000"/>
            <a:ext cx="6858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To </a:t>
            </a:r>
            <a:r>
              <a:rPr lang="en-US" sz="3200" b="1" dirty="0" smtClean="0"/>
              <a:t>make that happen we n</a:t>
            </a:r>
            <a:r>
              <a:rPr lang="en-US" sz="3200" b="1" dirty="0" smtClean="0"/>
              <a:t>eed</a:t>
            </a:r>
            <a:r>
              <a:rPr lang="en-US" sz="3200" b="1" dirty="0" smtClean="0"/>
              <a:t>…</a:t>
            </a:r>
            <a:endParaRPr lang="en-US" sz="3200" b="1" dirty="0"/>
          </a:p>
          <a:p>
            <a:pPr marL="1143000" lvl="1" indent="-685800">
              <a:buFont typeface="Wingdings" panose="05000000000000000000" pitchFamily="2" charset="2"/>
              <a:buChar char="ü"/>
            </a:pPr>
            <a:r>
              <a:rPr lang="en-US" sz="3200" dirty="0" smtClean="0"/>
              <a:t>People - </a:t>
            </a:r>
            <a:r>
              <a:rPr lang="en-US" sz="3200" dirty="0" smtClean="0"/>
              <a:t>Firefighter </a:t>
            </a:r>
            <a:r>
              <a:rPr lang="en-US" sz="3200" dirty="0" smtClean="0"/>
              <a:t>EMTs</a:t>
            </a:r>
          </a:p>
          <a:p>
            <a:pPr marL="1143000" lvl="1" indent="-685800">
              <a:buFont typeface="Wingdings" panose="05000000000000000000" pitchFamily="2" charset="2"/>
              <a:buChar char="ü"/>
            </a:pPr>
            <a:r>
              <a:rPr lang="en-US" sz="3200" dirty="0" smtClean="0"/>
              <a:t>Apparatus</a:t>
            </a:r>
            <a:endParaRPr lang="en-US" sz="3200" dirty="0"/>
          </a:p>
          <a:p>
            <a:pPr marL="1143000" lvl="1" indent="-685800">
              <a:buFont typeface="Wingdings" panose="05000000000000000000" pitchFamily="2" charset="2"/>
              <a:buChar char="ü"/>
            </a:pPr>
            <a:r>
              <a:rPr lang="en-US" sz="3200" dirty="0" smtClean="0"/>
              <a:t>Facilities</a:t>
            </a:r>
          </a:p>
          <a:p>
            <a:pPr marL="1143000" lvl="1" indent="-685800">
              <a:buFont typeface="Wingdings" panose="05000000000000000000" pitchFamily="2" charset="2"/>
              <a:buChar char="ü"/>
            </a:pPr>
            <a:r>
              <a:rPr lang="en-US" sz="3200" dirty="0" smtClean="0"/>
              <a:t>Equipment</a:t>
            </a:r>
            <a:endParaRPr lang="en-US" sz="3200" dirty="0"/>
          </a:p>
        </p:txBody>
      </p:sp>
      <p:sp>
        <p:nvSpPr>
          <p:cNvPr id="7" name="Rectangle 6"/>
          <p:cNvSpPr/>
          <p:nvPr/>
        </p:nvSpPr>
        <p:spPr>
          <a:xfrm>
            <a:off x="914400" y="1894582"/>
            <a:ext cx="7315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Get firefighters </a:t>
            </a:r>
            <a:r>
              <a:rPr lang="en-US" sz="3200" b="1" dirty="0" smtClean="0"/>
              <a:t>safely </a:t>
            </a:r>
            <a:r>
              <a:rPr lang="en-US" sz="3200" b="1" dirty="0"/>
              <a:t>to </a:t>
            </a:r>
            <a:r>
              <a:rPr lang="en-US" sz="3200" b="1" dirty="0" smtClean="0"/>
              <a:t>emergencies to help those in need.</a:t>
            </a:r>
            <a:endParaRPr lang="en-US" sz="3200" b="1" dirty="0"/>
          </a:p>
        </p:txBody>
      </p:sp>
      <p:grpSp>
        <p:nvGrpSpPr>
          <p:cNvPr id="17" name="Group 16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16" name="Group 15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9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5" name="Picture 4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0" name="Rectangle 9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3" name="Straight Connector 12"/>
          <p:cNvCxnSpPr/>
          <p:nvPr/>
        </p:nvCxnSpPr>
        <p:spPr>
          <a:xfrm>
            <a:off x="914400" y="1600200"/>
            <a:ext cx="7162800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123952" y="914400"/>
            <a:ext cx="5629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FIRST PRIORITY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18435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dp\AppData\Local\Microsoft\Windows\Temporary Internet Files\Content.Outlook\9LWN2E8J\SouthKingMap (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009" y="1206500"/>
            <a:ext cx="3508935" cy="542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2589074"/>
            <a:ext cx="2520755" cy="175432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/>
              <a:t>Square Miles: 41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/>
              <a:t>Population:  150,000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/>
              <a:t>Responses:  17,695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 smtClean="0"/>
              <a:t>Budget: 25M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b="1" dirty="0" smtClean="0"/>
              <a:t>$1.50/1000 AV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b="1" dirty="0" smtClean="0"/>
              <a:t>$0.29 M&amp;O Levy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27319" y="6183868"/>
            <a:ext cx="113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Station 63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27318" y="5629870"/>
            <a:ext cx="113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Station 62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019884" y="3187700"/>
            <a:ext cx="113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Station 66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019884" y="5549165"/>
            <a:ext cx="113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Station 61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019884" y="4494768"/>
            <a:ext cx="113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Station 64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019884" y="1986158"/>
            <a:ext cx="113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Station 67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127317" y="5053052"/>
            <a:ext cx="113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Station 68</a:t>
            </a:r>
            <a:endParaRPr lang="en-US" dirty="0"/>
          </a:p>
        </p:txBody>
      </p:sp>
      <p:cxnSp>
        <p:nvCxnSpPr>
          <p:cNvPr id="17" name="Straight Arrow Connector 16"/>
          <p:cNvCxnSpPr>
            <a:stCxn id="15" idx="1"/>
          </p:cNvCxnSpPr>
          <p:nvPr/>
        </p:nvCxnSpPr>
        <p:spPr>
          <a:xfrm flipH="1">
            <a:off x="5818278" y="2170824"/>
            <a:ext cx="1201606" cy="102476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1" idx="3"/>
          </p:cNvCxnSpPr>
          <p:nvPr/>
        </p:nvCxnSpPr>
        <p:spPr>
          <a:xfrm flipV="1">
            <a:off x="3260834" y="5053052"/>
            <a:ext cx="1387366" cy="1315482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8" idx="3"/>
          </p:cNvCxnSpPr>
          <p:nvPr/>
        </p:nvCxnSpPr>
        <p:spPr>
          <a:xfrm flipV="1">
            <a:off x="3260833" y="4572000"/>
            <a:ext cx="1871643" cy="1242536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2" idx="1"/>
          </p:cNvCxnSpPr>
          <p:nvPr/>
        </p:nvCxnSpPr>
        <p:spPr>
          <a:xfrm flipH="1">
            <a:off x="5589678" y="3372366"/>
            <a:ext cx="1430206" cy="60434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6123077" y="4663668"/>
            <a:ext cx="896808" cy="15766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5970677" y="5733831"/>
            <a:ext cx="1049207" cy="70366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6" idx="3"/>
          </p:cNvCxnSpPr>
          <p:nvPr/>
        </p:nvCxnSpPr>
        <p:spPr>
          <a:xfrm flipV="1">
            <a:off x="3260832" y="4494768"/>
            <a:ext cx="1463568" cy="742950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019885" y="3917950"/>
            <a:ext cx="113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Station 65</a:t>
            </a:r>
            <a:endParaRPr lang="en-US" dirty="0"/>
          </a:p>
        </p:txBody>
      </p:sp>
      <p:cxnSp>
        <p:nvCxnSpPr>
          <p:cNvPr id="39" name="Straight Arrow Connector 38"/>
          <p:cNvCxnSpPr>
            <a:stCxn id="38" idx="1"/>
          </p:cNvCxnSpPr>
          <p:nvPr/>
        </p:nvCxnSpPr>
        <p:spPr>
          <a:xfrm flipH="1">
            <a:off x="6380981" y="4102616"/>
            <a:ext cx="638904" cy="0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27" name="Group 26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29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30" name="Picture 29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8" name="Rectangle 27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31" name="Straight Connector 30"/>
          <p:cNvCxnSpPr/>
          <p:nvPr/>
        </p:nvCxnSpPr>
        <p:spPr>
          <a:xfrm>
            <a:off x="457200" y="2273300"/>
            <a:ext cx="2520755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10259" y="1632661"/>
            <a:ext cx="2814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DISTRICT FACTS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26249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914399" y="2010013"/>
            <a:ext cx="685800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History and Governance of Fire District #39 </a:t>
            </a:r>
          </a:p>
          <a:p>
            <a:endParaRPr lang="en-US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Fire District Funding</a:t>
            </a:r>
          </a:p>
          <a:p>
            <a:endParaRPr lang="en-US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Capital Replacement History</a:t>
            </a:r>
          </a:p>
          <a:p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7" name="Group 6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10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11" name="Picture 10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" name="Rectangle 7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/>
          <p:cNvCxnSpPr/>
          <p:nvPr/>
        </p:nvCxnSpPr>
        <p:spPr>
          <a:xfrm>
            <a:off x="914400" y="1600200"/>
            <a:ext cx="7162800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123952" y="914400"/>
            <a:ext cx="5629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LOOKING BACK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69305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2590800"/>
            <a:ext cx="6858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Capital Needs Now and Future</a:t>
            </a:r>
            <a:endParaRPr lang="en-US" sz="6000" dirty="0"/>
          </a:p>
        </p:txBody>
      </p:sp>
      <p:grpSp>
        <p:nvGrpSpPr>
          <p:cNvPr id="6" name="Group 5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7" name="Group 6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9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10" name="Picture 9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" name="Rectangle 7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1" name="Straight Connector 10"/>
          <p:cNvCxnSpPr/>
          <p:nvPr/>
        </p:nvCxnSpPr>
        <p:spPr>
          <a:xfrm>
            <a:off x="914400" y="1600200"/>
            <a:ext cx="7162800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123952" y="914400"/>
            <a:ext cx="5629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CAPITAL NEEDS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93029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7" name="Group 6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11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12" name="Picture 11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" name="Rectangle 7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4" name="Straight Connector 13"/>
          <p:cNvCxnSpPr/>
          <p:nvPr/>
        </p:nvCxnSpPr>
        <p:spPr>
          <a:xfrm>
            <a:off x="914400" y="1600200"/>
            <a:ext cx="7162800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23952" y="914400"/>
            <a:ext cx="5629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PROPOSITION #1</a:t>
            </a:r>
            <a:endParaRPr lang="en-US" sz="3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914401" y="1676400"/>
            <a:ext cx="6858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142A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FIRE STATION, EMERGENCY RESPONSE, </a:t>
            </a:r>
          </a:p>
          <a:p>
            <a:pPr algn="ctr"/>
            <a:r>
              <a:rPr lang="en-US" sz="6000" b="1" dirty="0" smtClean="0">
                <a:solidFill>
                  <a:srgbClr val="142A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AND </a:t>
            </a:r>
          </a:p>
          <a:p>
            <a:pPr algn="ctr"/>
            <a:r>
              <a:rPr lang="en-US" sz="6000" b="1" dirty="0" smtClean="0">
                <a:solidFill>
                  <a:srgbClr val="142A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COMMUNITY SAFETY IMPROVEMENTS</a:t>
            </a:r>
            <a:endParaRPr lang="en-US" sz="6000" b="1" dirty="0">
              <a:solidFill>
                <a:srgbClr val="142A9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66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1828800"/>
            <a:ext cx="6858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142A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FIRE STATION, EMERGENCY RESPONSE, </a:t>
            </a:r>
          </a:p>
          <a:p>
            <a:pPr algn="ctr"/>
            <a:r>
              <a:rPr lang="en-US" sz="2400" b="1" dirty="0">
                <a:solidFill>
                  <a:srgbClr val="142A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AND </a:t>
            </a:r>
          </a:p>
          <a:p>
            <a:pPr algn="ctr"/>
            <a:r>
              <a:rPr lang="en-US" sz="2400" b="1" dirty="0">
                <a:solidFill>
                  <a:srgbClr val="142A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COMMUNITY SAFETY IMPROVEMENTS</a:t>
            </a:r>
          </a:p>
          <a:p>
            <a:pPr algn="ctr"/>
            <a:endParaRPr lang="en-US" sz="3600" b="1" dirty="0" smtClean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$39M, 20 </a:t>
            </a: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yr. </a:t>
            </a: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Gen. </a:t>
            </a: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Obligation </a:t>
            </a: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Bond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Rate = $.16 per $1,000</a:t>
            </a:r>
            <a:endParaRPr lang="en-US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If Home Value = $250,000</a:t>
            </a:r>
            <a:endParaRPr lang="en-US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14450" lvl="1" indent="-857250">
              <a:buFont typeface="Wingdings" panose="05000000000000000000" pitchFamily="2" charset="2"/>
              <a:buChar char="§"/>
            </a:pPr>
            <a:r>
              <a:rPr lang="en-US" sz="3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Cost = $40 </a:t>
            </a:r>
            <a:r>
              <a:rPr lang="en-US" sz="3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/year</a:t>
            </a:r>
          </a:p>
          <a:p>
            <a:pPr marL="1314450" lvl="1" indent="-857250">
              <a:buFont typeface="Wingdings" panose="05000000000000000000" pitchFamily="2" charset="2"/>
              <a:buChar char="§"/>
            </a:pPr>
            <a:r>
              <a:rPr lang="en-US" sz="3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Cost = $3.33/month</a:t>
            </a:r>
            <a:endParaRPr lang="en-US" sz="30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7" name="Group 6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9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10" name="Picture 9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" name="Rectangle 7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1" name="Straight Connector 10"/>
          <p:cNvCxnSpPr/>
          <p:nvPr/>
        </p:nvCxnSpPr>
        <p:spPr>
          <a:xfrm>
            <a:off x="914400" y="1600200"/>
            <a:ext cx="7162800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123952" y="914400"/>
            <a:ext cx="5629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BOND COST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96641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625" y="1676402"/>
            <a:ext cx="5490211" cy="3077845"/>
          </a:xfrm>
          <a:prstGeom prst="rect">
            <a:avLst/>
          </a:prstGeom>
          <a:ln w="28575">
            <a:solidFill>
              <a:srgbClr val="FFCC00"/>
            </a:solidFill>
          </a:ln>
        </p:spPr>
      </p:pic>
      <p:pic>
        <p:nvPicPr>
          <p:cNvPr id="2052" name="Picture 4" descr="\\VM-FILESERV01\edp$\Desktop\P62903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502427"/>
            <a:ext cx="3276600" cy="2279374"/>
          </a:xfrm>
          <a:prstGeom prst="rect">
            <a:avLst/>
          </a:prstGeom>
          <a:noFill/>
          <a:ln w="28575">
            <a:solidFill>
              <a:srgbClr val="FFCC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97" y="2667000"/>
            <a:ext cx="4950203" cy="3712651"/>
          </a:xfrm>
          <a:prstGeom prst="rect">
            <a:avLst/>
          </a:prstGeom>
          <a:ln w="28575">
            <a:solidFill>
              <a:srgbClr val="FFCC00"/>
            </a:solidFill>
          </a:ln>
        </p:spPr>
      </p:pic>
      <p:grpSp>
        <p:nvGrpSpPr>
          <p:cNvPr id="9" name="Group 8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10" name="Group 9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14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15" name="Picture 14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2" name="Rectangle 11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6" name="Straight Connector 15"/>
          <p:cNvCxnSpPr/>
          <p:nvPr/>
        </p:nvCxnSpPr>
        <p:spPr>
          <a:xfrm>
            <a:off x="914400" y="1600200"/>
            <a:ext cx="6858000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123952" y="914400"/>
            <a:ext cx="6953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WE ARE BUSY!</a:t>
            </a:r>
            <a:endParaRPr lang="en-US" sz="3200" b="1" dirty="0"/>
          </a:p>
        </p:txBody>
      </p:sp>
      <p:grpSp>
        <p:nvGrpSpPr>
          <p:cNvPr id="18" name="Group 17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19" name="Group 18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21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22" name="Picture 21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" name="Rectangle 19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23" name="Straight Connector 22"/>
          <p:cNvCxnSpPr/>
          <p:nvPr/>
        </p:nvCxnSpPr>
        <p:spPr>
          <a:xfrm>
            <a:off x="914400" y="1600200"/>
            <a:ext cx="6858000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282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454"/>
          <a:stretch/>
        </p:blipFill>
        <p:spPr bwMode="auto">
          <a:xfrm>
            <a:off x="2514600" y="1066800"/>
            <a:ext cx="5248276" cy="56280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8" name="Group 7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12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14" name="Picture 13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1" name="Rectangle 10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5" name="Straight Connector 14"/>
          <p:cNvCxnSpPr/>
          <p:nvPr/>
        </p:nvCxnSpPr>
        <p:spPr>
          <a:xfrm>
            <a:off x="152400" y="4038600"/>
            <a:ext cx="2362200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4777" y="2392740"/>
            <a:ext cx="23336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EMERGENCY</a:t>
            </a:r>
          </a:p>
          <a:p>
            <a:r>
              <a:rPr lang="en-US" sz="3200" b="1" dirty="0" smtClean="0"/>
              <a:t>RESPONSE INCREASES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15128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359" y="1435101"/>
            <a:ext cx="4191000" cy="5422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0"/>
            <a:ext cx="4086913" cy="522845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543802" y="6194878"/>
            <a:ext cx="685798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2020</a:t>
            </a:r>
          </a:p>
          <a:p>
            <a:pPr algn="ctr"/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349727" y="6336268"/>
            <a:ext cx="1692258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2009 Responses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72001" y="6197768"/>
            <a:ext cx="1828800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2013 Responses </a:t>
            </a:r>
            <a:endParaRPr lang="en-US" dirty="0"/>
          </a:p>
          <a:p>
            <a:pPr algn="ctr"/>
            <a:r>
              <a:rPr lang="en-US" dirty="0" smtClean="0"/>
              <a:t>16,408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400801" y="6194879"/>
            <a:ext cx="1143000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2014</a:t>
            </a:r>
          </a:p>
          <a:p>
            <a:pPr algn="ctr"/>
            <a:r>
              <a:rPr lang="en-US" dirty="0" smtClean="0"/>
              <a:t>17,695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12" name="Group 11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14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15" name="Picture 14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3" name="Rectangle 12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7" name="Straight Connector 16"/>
          <p:cNvCxnSpPr/>
          <p:nvPr/>
        </p:nvCxnSpPr>
        <p:spPr>
          <a:xfrm>
            <a:off x="914400" y="1600200"/>
            <a:ext cx="6972301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123952" y="914400"/>
            <a:ext cx="5629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RESPONSE CONCENTRATION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46235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1524000"/>
            <a:ext cx="4114801" cy="5105400"/>
          </a:xfrm>
          <a:prstGeom prst="rect">
            <a:avLst/>
          </a:prstGeom>
        </p:spPr>
      </p:pic>
      <p:pic>
        <p:nvPicPr>
          <p:cNvPr id="10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67971"/>
            <a:ext cx="4419600" cy="5114365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11" name="Group 10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13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14" name="Picture 13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2" name="Rectangle 11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5" name="Straight Connector 14"/>
          <p:cNvCxnSpPr/>
          <p:nvPr/>
        </p:nvCxnSpPr>
        <p:spPr>
          <a:xfrm>
            <a:off x="914400" y="1600200"/>
            <a:ext cx="6934200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23952" y="914400"/>
            <a:ext cx="6191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EMS RESPONSE CONCENTRATION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53020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37" name="Group 36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40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41" name="Picture 40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8" name="Rectangle 37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1" y="1066800"/>
            <a:ext cx="5448300" cy="581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>
            <a:off x="3276600" y="1981200"/>
            <a:ext cx="1447800" cy="4572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04802" y="1676400"/>
            <a:ext cx="3292889" cy="338554"/>
          </a:xfrm>
          <a:prstGeom prst="rect">
            <a:avLst/>
          </a:prstGeom>
          <a:ln>
            <a:solidFill>
              <a:srgbClr val="FFCC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 Black" pitchFamily="34" charset="0"/>
              </a:rPr>
              <a:t>Artemis: 7-story, 222 rooms</a:t>
            </a:r>
            <a:endParaRPr lang="en-US" sz="1600" dirty="0">
              <a:latin typeface="Arial Black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644918" y="2014954"/>
            <a:ext cx="917684" cy="70491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64294" y="1795046"/>
            <a:ext cx="3047501" cy="338554"/>
          </a:xfrm>
          <a:prstGeom prst="rect">
            <a:avLst/>
          </a:prstGeom>
          <a:ln>
            <a:solidFill>
              <a:srgbClr val="FFCC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 Black" pitchFamily="34" charset="0"/>
              </a:rPr>
              <a:t>Sea Mar: 3-story, 43 units</a:t>
            </a:r>
            <a:endParaRPr lang="en-US" sz="1600" dirty="0">
              <a:latin typeface="Arial Black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721118" y="1604807"/>
            <a:ext cx="1832082" cy="14227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450638" y="3534946"/>
            <a:ext cx="892764" cy="13386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04802" y="3436940"/>
            <a:ext cx="3145836" cy="553998"/>
          </a:xfrm>
          <a:prstGeom prst="rect">
            <a:avLst/>
          </a:prstGeom>
          <a:ln>
            <a:solidFill>
              <a:srgbClr val="FFCC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500" dirty="0" smtClean="0">
                <a:latin typeface="Arial Black" pitchFamily="34" charset="0"/>
              </a:rPr>
              <a:t>High Point Apt over Retail: 6 story,15 buildings,308 units</a:t>
            </a:r>
            <a:endParaRPr lang="en-US" sz="1500" dirty="0">
              <a:latin typeface="Arial Black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466944" y="1795048"/>
            <a:ext cx="257456" cy="21990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99144" y="1756226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67</a:t>
            </a:r>
            <a:endParaRPr lang="en-US" sz="1600" b="1" dirty="0">
              <a:solidFill>
                <a:srgbClr val="FF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4219973" y="5105400"/>
            <a:ext cx="1342627" cy="16270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562601" y="4616765"/>
            <a:ext cx="3483091" cy="584775"/>
          </a:xfrm>
          <a:prstGeom prst="rect">
            <a:avLst/>
          </a:prstGeom>
          <a:ln>
            <a:solidFill>
              <a:srgbClr val="FFCC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 Black" pitchFamily="34" charset="0"/>
              </a:rPr>
              <a:t>Celebration Senior Living: </a:t>
            </a:r>
          </a:p>
          <a:p>
            <a:r>
              <a:rPr lang="en-US" sz="1600" dirty="0" smtClean="0">
                <a:latin typeface="Arial Black" pitchFamily="34" charset="0"/>
              </a:rPr>
              <a:t>2-buildings, 6-story, 380 units</a:t>
            </a:r>
            <a:endParaRPr lang="en-US" sz="1600" dirty="0">
              <a:latin typeface="Arial Black" pitchFamily="34" charset="0"/>
            </a:endParaRPr>
          </a:p>
        </p:txBody>
      </p:sp>
      <p:cxnSp>
        <p:nvCxnSpPr>
          <p:cNvPr id="23" name="Straight Arrow Connector 22"/>
          <p:cNvCxnSpPr>
            <a:stCxn id="24" idx="3"/>
          </p:cNvCxnSpPr>
          <p:nvPr/>
        </p:nvCxnSpPr>
        <p:spPr>
          <a:xfrm>
            <a:off x="2819402" y="4478214"/>
            <a:ext cx="1400575" cy="9444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04803" y="4062715"/>
            <a:ext cx="2514599" cy="830997"/>
          </a:xfrm>
          <a:prstGeom prst="rect">
            <a:avLst/>
          </a:prstGeom>
          <a:ln>
            <a:solidFill>
              <a:srgbClr val="FFCC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 Black" pitchFamily="34" charset="0"/>
              </a:rPr>
              <a:t>Kitts Corner Apts: </a:t>
            </a:r>
          </a:p>
          <a:p>
            <a:r>
              <a:rPr lang="en-US" sz="1600" dirty="0" smtClean="0">
                <a:latin typeface="Arial Black" pitchFamily="34" charset="0"/>
              </a:rPr>
              <a:t>16-buildings, 3-story, </a:t>
            </a:r>
          </a:p>
          <a:p>
            <a:r>
              <a:rPr lang="en-US" sz="1600" dirty="0" smtClean="0">
                <a:latin typeface="Arial Black" pitchFamily="34" charset="0"/>
              </a:rPr>
              <a:t>218 units</a:t>
            </a:r>
            <a:endParaRPr lang="en-US" sz="1600" dirty="0">
              <a:latin typeface="Arial Black" pitchFamily="34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4724403" y="3810000"/>
            <a:ext cx="1380887" cy="8382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105287" y="3209541"/>
            <a:ext cx="2470356" cy="830997"/>
          </a:xfrm>
          <a:prstGeom prst="rect">
            <a:avLst/>
          </a:prstGeom>
          <a:ln>
            <a:solidFill>
              <a:srgbClr val="FFCC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 Black" pitchFamily="34" charset="0"/>
              </a:rPr>
              <a:t>FW Town Homes:</a:t>
            </a:r>
          </a:p>
          <a:p>
            <a:r>
              <a:rPr lang="en-US" sz="1600" dirty="0" smtClean="0">
                <a:latin typeface="Arial Black" pitchFamily="34" charset="0"/>
              </a:rPr>
              <a:t>6</a:t>
            </a:r>
            <a:r>
              <a:rPr lang="en-US" sz="1600" dirty="0">
                <a:latin typeface="Arial Black" pitchFamily="34" charset="0"/>
              </a:rPr>
              <a:t>-</a:t>
            </a:r>
            <a:r>
              <a:rPr lang="en-US" sz="1600" dirty="0" smtClean="0">
                <a:latin typeface="Arial Black" pitchFamily="34" charset="0"/>
              </a:rPr>
              <a:t>buildings, 3-story, </a:t>
            </a:r>
          </a:p>
          <a:p>
            <a:r>
              <a:rPr lang="en-US" sz="1600" dirty="0" smtClean="0">
                <a:latin typeface="Arial Black" pitchFamily="34" charset="0"/>
              </a:rPr>
              <a:t>26 units</a:t>
            </a:r>
            <a:endParaRPr lang="en-US" sz="1600" dirty="0">
              <a:latin typeface="Arial Black" pitchFamily="34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3279981" y="5946207"/>
            <a:ext cx="1119163" cy="16800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91869" y="6114211"/>
            <a:ext cx="3188115" cy="584775"/>
          </a:xfrm>
          <a:prstGeom prst="rect">
            <a:avLst/>
          </a:prstGeom>
          <a:ln>
            <a:solidFill>
              <a:srgbClr val="FFCC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 Black" pitchFamily="34" charset="0"/>
              </a:rPr>
              <a:t>Park 16 Apts: 26-buildings, </a:t>
            </a:r>
          </a:p>
          <a:p>
            <a:r>
              <a:rPr lang="en-US" sz="1600" dirty="0" smtClean="0">
                <a:latin typeface="Arial Black" pitchFamily="34" charset="0"/>
              </a:rPr>
              <a:t>3-story, 300 units</a:t>
            </a:r>
            <a:endParaRPr lang="en-US" sz="1600" dirty="0">
              <a:latin typeface="Arial Black" pitchFamily="34" charset="0"/>
            </a:endParaRPr>
          </a:p>
        </p:txBody>
      </p:sp>
      <p:cxnSp>
        <p:nvCxnSpPr>
          <p:cNvPr id="31" name="Straight Arrow Connector 30"/>
          <p:cNvCxnSpPr>
            <a:stCxn id="32" idx="1"/>
          </p:cNvCxnSpPr>
          <p:nvPr/>
        </p:nvCxnSpPr>
        <p:spPr>
          <a:xfrm flipH="1" flipV="1">
            <a:off x="4724401" y="5631603"/>
            <a:ext cx="1219200" cy="62921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943601" y="5968426"/>
            <a:ext cx="3102091" cy="584775"/>
          </a:xfrm>
          <a:prstGeom prst="rect">
            <a:avLst/>
          </a:prstGeom>
          <a:ln>
            <a:solidFill>
              <a:srgbClr val="FFCC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 Black" pitchFamily="34" charset="0"/>
              </a:rPr>
              <a:t>Christian Faith Center: </a:t>
            </a:r>
          </a:p>
          <a:p>
            <a:r>
              <a:rPr lang="en-US" sz="1600" dirty="0" smtClean="0">
                <a:latin typeface="Arial Black" pitchFamily="34" charset="0"/>
              </a:rPr>
              <a:t>1-building, </a:t>
            </a:r>
            <a:r>
              <a:rPr lang="en-US" sz="1600" dirty="0">
                <a:latin typeface="Arial Black" pitchFamily="34" charset="0"/>
              </a:rPr>
              <a:t>2</a:t>
            </a:r>
            <a:r>
              <a:rPr lang="en-US" sz="1600" dirty="0" smtClean="0">
                <a:latin typeface="Arial Black" pitchFamily="34" charset="0"/>
              </a:rPr>
              <a:t>-story, 37K SF</a:t>
            </a:r>
            <a:endParaRPr lang="en-US" sz="1600" dirty="0">
              <a:latin typeface="Arial Black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04802" y="2667002"/>
            <a:ext cx="369570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C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 Black" panose="020B0A04020102020204" pitchFamily="34" charset="0"/>
              </a:rPr>
              <a:t>New Federal Way High School: </a:t>
            </a:r>
          </a:p>
          <a:p>
            <a:r>
              <a:rPr lang="en-US" sz="1600" dirty="0" smtClean="0">
                <a:latin typeface="Arial Black" panose="020B0A04020102020204" pitchFamily="34" charset="0"/>
              </a:rPr>
              <a:t>3 stories, 233K SF</a:t>
            </a:r>
            <a:endParaRPr lang="en-US" sz="1600" dirty="0">
              <a:latin typeface="Arial Black" panose="020B0A04020102020204" pitchFamily="34" charset="0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3597691" y="3251777"/>
            <a:ext cx="801455" cy="122643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464291" y="2255073"/>
            <a:ext cx="358140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C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Arial Black" panose="020B0A04020102020204" pitchFamily="34" charset="0"/>
              </a:rPr>
              <a:t>Federal Way Veteran’s Center, 1 bldg., 7 story, 45 units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 flipH="1">
            <a:off x="4466944" y="2821269"/>
            <a:ext cx="1008403" cy="138299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06826" y="5237813"/>
            <a:ext cx="2743201" cy="584775"/>
          </a:xfrm>
          <a:prstGeom prst="rect">
            <a:avLst/>
          </a:prstGeom>
          <a:ln>
            <a:solidFill>
              <a:srgbClr val="FFCC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 Black" pitchFamily="34" charset="0"/>
              </a:rPr>
              <a:t>Progressive Insurance</a:t>
            </a:r>
          </a:p>
          <a:p>
            <a:r>
              <a:rPr lang="en-US" sz="1600" dirty="0" smtClean="0">
                <a:latin typeface="Arial Black" pitchFamily="34" charset="0"/>
              </a:rPr>
              <a:t>17,000 SF</a:t>
            </a:r>
            <a:endParaRPr lang="en-US" sz="1600" dirty="0">
              <a:latin typeface="Arial Black" pitchFamily="34" charset="0"/>
            </a:endParaRPr>
          </a:p>
        </p:txBody>
      </p:sp>
      <p:cxnSp>
        <p:nvCxnSpPr>
          <p:cNvPr id="54" name="Straight Arrow Connector 53"/>
          <p:cNvCxnSpPr/>
          <p:nvPr/>
        </p:nvCxnSpPr>
        <p:spPr>
          <a:xfrm flipV="1">
            <a:off x="2850024" y="5506035"/>
            <a:ext cx="1493376" cy="12556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914400" y="1600200"/>
            <a:ext cx="5454515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219201" y="914400"/>
            <a:ext cx="50292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PROPOSED DEVELOPMENT</a:t>
            </a:r>
            <a:endParaRPr lang="en-US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368915" y="835085"/>
            <a:ext cx="2676776" cy="830997"/>
          </a:xfrm>
          <a:prstGeom prst="rect">
            <a:avLst/>
          </a:prstGeom>
          <a:ln>
            <a:solidFill>
              <a:srgbClr val="FFCC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 Black" pitchFamily="34" charset="0"/>
              </a:rPr>
              <a:t>Des Moines Creek Business Park:</a:t>
            </a:r>
          </a:p>
          <a:p>
            <a:r>
              <a:rPr lang="en-US" sz="1600" dirty="0" smtClean="0">
                <a:latin typeface="Arial Black" pitchFamily="34" charset="0"/>
              </a:rPr>
              <a:t>3-buildings, 536K SF</a:t>
            </a:r>
            <a:endParaRPr lang="en-US" sz="16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56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826" y="1055414"/>
            <a:ext cx="5448300" cy="581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6" name="Straight Arrow Connector 15"/>
          <p:cNvCxnSpPr/>
          <p:nvPr/>
        </p:nvCxnSpPr>
        <p:spPr>
          <a:xfrm flipV="1">
            <a:off x="3330538" y="1925506"/>
            <a:ext cx="1003340" cy="101894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04950" y="2652065"/>
            <a:ext cx="3225588" cy="584775"/>
          </a:xfrm>
          <a:prstGeom prst="rect">
            <a:avLst/>
          </a:prstGeom>
          <a:ln>
            <a:solidFill>
              <a:srgbClr val="FFCC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 Black" pitchFamily="34" charset="0"/>
              </a:rPr>
              <a:t>Senior apartments 1 bldg., 5 story, 135 units</a:t>
            </a:r>
            <a:endParaRPr lang="en-US" sz="1600" dirty="0">
              <a:latin typeface="Arial Black" pitchFamily="34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3843199" y="3048003"/>
            <a:ext cx="623745" cy="1307809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04950" y="4063425"/>
            <a:ext cx="3738249" cy="584775"/>
          </a:xfrm>
          <a:prstGeom prst="rect">
            <a:avLst/>
          </a:prstGeom>
          <a:ln>
            <a:solidFill>
              <a:srgbClr val="FFCC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 Black" pitchFamily="34" charset="0"/>
              </a:rPr>
              <a:t>Recovery &amp; Treatment Complex 5 buildings 95,000 SF</a:t>
            </a:r>
            <a:endParaRPr lang="en-US" sz="1600" dirty="0">
              <a:latin typeface="Arial Black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4466944" y="1795048"/>
            <a:ext cx="257456" cy="21990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399144" y="1756226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67</a:t>
            </a:r>
            <a:endParaRPr lang="en-US" sz="1600" b="1" dirty="0">
              <a:solidFill>
                <a:srgbClr val="FF0000"/>
              </a:solidFill>
            </a:endParaRPr>
          </a:p>
        </p:txBody>
      </p:sp>
      <p:cxnSp>
        <p:nvCxnSpPr>
          <p:cNvPr id="57" name="Straight Arrow Connector 56"/>
          <p:cNvCxnSpPr>
            <a:stCxn id="59" idx="1"/>
          </p:cNvCxnSpPr>
          <p:nvPr/>
        </p:nvCxnSpPr>
        <p:spPr>
          <a:xfrm flipH="1">
            <a:off x="4466948" y="2996335"/>
            <a:ext cx="1578506" cy="53861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68" idx="1"/>
          </p:cNvCxnSpPr>
          <p:nvPr/>
        </p:nvCxnSpPr>
        <p:spPr>
          <a:xfrm flipH="1">
            <a:off x="4565837" y="4394776"/>
            <a:ext cx="1317810" cy="41549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2968" y="5334000"/>
            <a:ext cx="3142621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C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Arial Black" pitchFamily="34" charset="0"/>
              </a:rPr>
              <a:t>Assisted Senior Living: </a:t>
            </a:r>
          </a:p>
          <a:p>
            <a:r>
              <a:rPr lang="en-US" dirty="0" smtClean="0">
                <a:latin typeface="Arial Black" pitchFamily="34" charset="0"/>
              </a:rPr>
              <a:t>two </a:t>
            </a:r>
            <a:r>
              <a:rPr lang="en-US" dirty="0">
                <a:latin typeface="Arial Black" pitchFamily="34" charset="0"/>
              </a:rPr>
              <a:t>3-story </a:t>
            </a:r>
            <a:r>
              <a:rPr lang="en-US" dirty="0" smtClean="0">
                <a:latin typeface="Arial Black" pitchFamily="34" charset="0"/>
              </a:rPr>
              <a:t>buildings, 18 duplexes, 98 units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5" idx="3"/>
          </p:cNvCxnSpPr>
          <p:nvPr/>
        </p:nvCxnSpPr>
        <p:spPr>
          <a:xfrm flipV="1">
            <a:off x="3225589" y="4648200"/>
            <a:ext cx="279611" cy="11474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04950" y="3288232"/>
            <a:ext cx="3738249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C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 Black" pitchFamily="34" charset="0"/>
              </a:rPr>
              <a:t>Residential &amp; Retail 1 bldg.,      4 story, 82 units </a:t>
            </a:r>
            <a:endParaRPr lang="en-US" sz="1600" dirty="0">
              <a:latin typeface="Arial Black" pitchFamily="34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3843199" y="2014959"/>
            <a:ext cx="490679" cy="156566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34" idx="1"/>
          </p:cNvCxnSpPr>
          <p:nvPr/>
        </p:nvCxnSpPr>
        <p:spPr>
          <a:xfrm flipH="1" flipV="1">
            <a:off x="4846038" y="2196180"/>
            <a:ext cx="640362" cy="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04950" y="1710214"/>
            <a:ext cx="3225588" cy="830997"/>
          </a:xfrm>
          <a:prstGeom prst="rect">
            <a:avLst/>
          </a:prstGeom>
          <a:ln>
            <a:solidFill>
              <a:srgbClr val="FFCC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 Black" pitchFamily="34" charset="0"/>
              </a:rPr>
              <a:t>Redevelop existing senior complex, several bldgs., 3 -5 story, 221 new units</a:t>
            </a:r>
            <a:endParaRPr lang="en-US" sz="1600" dirty="0">
              <a:latin typeface="Arial Black" pitchFamily="34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3330538" y="1795049"/>
            <a:ext cx="1003340" cy="40113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51" idx="1"/>
          </p:cNvCxnSpPr>
          <p:nvPr/>
        </p:nvCxnSpPr>
        <p:spPr>
          <a:xfrm flipH="1" flipV="1">
            <a:off x="4466946" y="4991100"/>
            <a:ext cx="1520174" cy="7584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39" name="Group 38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43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46" name="Picture 45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2" name="Rectangle 41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47" name="Straight Connector 46"/>
          <p:cNvCxnSpPr/>
          <p:nvPr/>
        </p:nvCxnSpPr>
        <p:spPr>
          <a:xfrm>
            <a:off x="914400" y="1600200"/>
            <a:ext cx="4800600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143001" y="914400"/>
            <a:ext cx="5181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PROPOSED OCCUPANCIES</a:t>
            </a:r>
            <a:endParaRPr lang="en-US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715000" y="845403"/>
            <a:ext cx="3352800" cy="830997"/>
          </a:xfrm>
          <a:prstGeom prst="rect">
            <a:avLst/>
          </a:prstGeom>
          <a:ln>
            <a:solidFill>
              <a:srgbClr val="FFCC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 Black" pitchFamily="34" charset="0"/>
              </a:rPr>
              <a:t>Residential/Commercial mixed use, 1 bldg., 7 story, 118,000 sq. feet </a:t>
            </a:r>
            <a:endParaRPr lang="en-US" sz="1600" dirty="0">
              <a:latin typeface="Arial Black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45454" y="2703947"/>
            <a:ext cx="3022345" cy="584775"/>
          </a:xfrm>
          <a:prstGeom prst="rect">
            <a:avLst/>
          </a:prstGeom>
          <a:ln>
            <a:solidFill>
              <a:srgbClr val="FFCC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 Black" pitchFamily="34" charset="0"/>
              </a:rPr>
              <a:t>Senior Living, 1 bldg., 6 story, 197 units</a:t>
            </a:r>
            <a:endParaRPr lang="en-US" sz="1600" dirty="0">
              <a:latin typeface="Arial Black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883647" y="3979277"/>
            <a:ext cx="3200400" cy="830997"/>
          </a:xfrm>
          <a:prstGeom prst="rect">
            <a:avLst/>
          </a:prstGeom>
          <a:ln>
            <a:solidFill>
              <a:srgbClr val="FFCC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 Black" pitchFamily="34" charset="0"/>
              </a:rPr>
              <a:t>Performing Arts &amp; Conference Center, 1 bldg. 1 story, 44,000 sq. feet</a:t>
            </a:r>
            <a:endParaRPr lang="en-US" sz="1600" dirty="0">
              <a:latin typeface="Arial Black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86400" y="1903794"/>
            <a:ext cx="358140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C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 Black" pitchFamily="34" charset="0"/>
              </a:rPr>
              <a:t>Residential &amp; Retail 10 bldgs., 4&amp;5 story, 372 units</a:t>
            </a:r>
            <a:endParaRPr lang="en-US" sz="1600" dirty="0">
              <a:latin typeface="Arial Black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87120" y="5334002"/>
            <a:ext cx="3080680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C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 Black" pitchFamily="34" charset="0"/>
              </a:rPr>
              <a:t>Residential &amp; Retail 1 new building, 7 story, remodel existing. 92 units</a:t>
            </a:r>
            <a:endParaRPr lang="en-US" sz="1600" dirty="0">
              <a:latin typeface="Arial Black" pitchFamily="34" charset="0"/>
            </a:endParaRPr>
          </a:p>
        </p:txBody>
      </p:sp>
      <p:cxnSp>
        <p:nvCxnSpPr>
          <p:cNvPr id="6" name="Straight Arrow Connector 5"/>
          <p:cNvCxnSpPr>
            <a:stCxn id="10" idx="1"/>
          </p:cNvCxnSpPr>
          <p:nvPr/>
        </p:nvCxnSpPr>
        <p:spPr>
          <a:xfrm flipH="1">
            <a:off x="4846039" y="1260902"/>
            <a:ext cx="868961" cy="76125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655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50917"/>
              </p:ext>
            </p:extLst>
          </p:nvPr>
        </p:nvGraphicFramePr>
        <p:xfrm>
          <a:off x="457200" y="1981199"/>
          <a:ext cx="7635166" cy="4190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92578"/>
                <a:gridCol w="1600664"/>
                <a:gridCol w="1648683"/>
                <a:gridCol w="1408585"/>
                <a:gridCol w="1584656"/>
              </a:tblGrid>
              <a:tr h="1160044"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u="none" strike="noStrike" dirty="0">
                          <a:effectLst/>
                        </a:rPr>
                        <a:t>Planned Multi Family Units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u="none" strike="noStrike" dirty="0">
                          <a:effectLst/>
                        </a:rPr>
                        <a:t>Proposed Multi Family Units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u="none" strike="noStrike" dirty="0" smtClean="0">
                          <a:effectLst/>
                        </a:rPr>
                        <a:t>Planned</a:t>
                      </a:r>
                      <a:endParaRPr lang="en-US" sz="19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en-US" sz="1900" b="1" u="none" strike="noStrike" dirty="0" smtClean="0">
                          <a:effectLst/>
                        </a:rPr>
                        <a:t>Large Bldgs.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u="none" strike="noStrike" dirty="0" smtClean="0">
                          <a:effectLst/>
                        </a:rPr>
                        <a:t>Proposed</a:t>
                      </a:r>
                      <a:endParaRPr lang="en-US" sz="19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en-US" sz="1900" b="1" u="none" strike="noStrike" dirty="0" smtClean="0">
                          <a:effectLst/>
                        </a:rPr>
                        <a:t>Large Bldgs.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470"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8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u="none" strike="noStrike" dirty="0">
                          <a:effectLst/>
                        </a:rPr>
                        <a:t>Federal Way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 smtClean="0">
                          <a:effectLst/>
                        </a:rPr>
                        <a:t>1277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 smtClean="0">
                          <a:effectLst/>
                        </a:rPr>
                        <a:t>387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 smtClean="0">
                          <a:effectLst/>
                        </a:rPr>
                        <a:t>287,000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</a:rPr>
                        <a:t>44,000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470">
                <a:tc>
                  <a:txBody>
                    <a:bodyPr/>
                    <a:lstStyle/>
                    <a:p>
                      <a:pPr algn="ctr" fontAlgn="b"/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6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u="none" strike="noStrike" dirty="0">
                          <a:effectLst/>
                        </a:rPr>
                        <a:t>Des Moines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</a:rPr>
                        <a:t>265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 smtClean="0">
                          <a:effectLst/>
                        </a:rPr>
                        <a:t>885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</a:rPr>
                        <a:t>536,000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 smtClean="0">
                          <a:effectLst/>
                        </a:rPr>
                        <a:t>213,000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470">
                <a:tc>
                  <a:txBody>
                    <a:bodyPr/>
                    <a:lstStyle/>
                    <a:p>
                      <a:pPr algn="ctr" fontAlgn="b"/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470">
                <a:tc>
                  <a:txBody>
                    <a:bodyPr/>
                    <a:lstStyle/>
                    <a:p>
                      <a:pPr algn="ctr" fontAlgn="b"/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 smtClean="0">
                          <a:effectLst/>
                        </a:rPr>
                        <a:t>1542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 smtClean="0">
                          <a:effectLst/>
                        </a:rPr>
                        <a:t>1272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 smtClean="0">
                          <a:effectLst/>
                        </a:rPr>
                        <a:t>823,000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 smtClean="0">
                          <a:effectLst/>
                        </a:rPr>
                        <a:t>257,000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470">
                <a:tc>
                  <a:txBody>
                    <a:bodyPr/>
                    <a:lstStyle/>
                    <a:p>
                      <a:pPr algn="ctr" fontAlgn="b"/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0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u="none" strike="noStrike" dirty="0">
                          <a:effectLst/>
                        </a:rPr>
                        <a:t>Total Units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u="none" strike="noStrike" dirty="0" smtClean="0">
                          <a:effectLst/>
                        </a:rPr>
                        <a:t>2,814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u="none" strike="noStrike" dirty="0">
                          <a:effectLst/>
                        </a:rPr>
                        <a:t>Total </a:t>
                      </a:r>
                      <a:r>
                        <a:rPr lang="en-US" sz="1900" b="1" u="none" strike="noStrike" dirty="0" smtClean="0">
                          <a:effectLst/>
                        </a:rPr>
                        <a:t>Sq. </a:t>
                      </a:r>
                      <a:r>
                        <a:rPr lang="en-US" sz="1900" b="1" u="none" strike="noStrike" dirty="0">
                          <a:effectLst/>
                        </a:rPr>
                        <a:t>Feet 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1" u="none" strike="noStrike" dirty="0" smtClean="0">
                          <a:effectLst/>
                        </a:rPr>
                        <a:t>1,080,000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8" name="Group 7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10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11" name="Picture 10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" name="Rectangle 8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/>
          <p:cNvCxnSpPr/>
          <p:nvPr/>
        </p:nvCxnSpPr>
        <p:spPr>
          <a:xfrm>
            <a:off x="914400" y="1600200"/>
            <a:ext cx="7162800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219201" y="914400"/>
            <a:ext cx="50292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HELPING PEOPLE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11202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NAS1-62\Multimedia\photos\photos\stations\all stations sept 2007\station 63 -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691640"/>
            <a:ext cx="6238872" cy="4991098"/>
          </a:xfrm>
          <a:prstGeom prst="rect">
            <a:avLst/>
          </a:prstGeom>
          <a:noFill/>
          <a:ln>
            <a:solidFill>
              <a:srgbClr val="FFCC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23952" y="914400"/>
            <a:ext cx="5629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FACILITIES</a:t>
            </a:r>
            <a:endParaRPr lang="en-US" sz="3200" b="1" dirty="0"/>
          </a:p>
        </p:txBody>
      </p:sp>
      <p:grpSp>
        <p:nvGrpSpPr>
          <p:cNvPr id="7" name="Group 6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8" name="Group 7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10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11" name="Picture 10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" name="Rectangle 8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/>
          <p:cNvCxnSpPr/>
          <p:nvPr/>
        </p:nvCxnSpPr>
        <p:spPr>
          <a:xfrm>
            <a:off x="914400" y="1600200"/>
            <a:ext cx="7010400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894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1123952" y="914400"/>
            <a:ext cx="5629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STATION LOCATIONS &amp; AGES</a:t>
            </a:r>
            <a:endParaRPr lang="en-US" sz="3200" b="1" dirty="0"/>
          </a:p>
        </p:txBody>
      </p:sp>
      <p:grpSp>
        <p:nvGrpSpPr>
          <p:cNvPr id="39" name="Group 38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40" name="Group 39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42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43" name="Picture 42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1" name="Rectangle 40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44" name="Straight Connector 43"/>
          <p:cNvCxnSpPr/>
          <p:nvPr/>
        </p:nvCxnSpPr>
        <p:spPr>
          <a:xfrm>
            <a:off x="914400" y="1600200"/>
            <a:ext cx="7010400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51074" y="1764990"/>
            <a:ext cx="7770490" cy="4953000"/>
            <a:chOff x="215462" y="1143000"/>
            <a:chExt cx="8547539" cy="5448300"/>
          </a:xfrm>
        </p:grpSpPr>
        <p:pic>
          <p:nvPicPr>
            <p:cNvPr id="2054" name="Picture 6" descr="C:\Users\edp\AppData\Local\Microsoft\Windows\Temporary Internet Files\Content.Outlook\9LWN2E8J\SouthKingMap.jpg"/>
            <p:cNvPicPr>
              <a:picLocks noChangeAspect="1" noChangeArrowheads="1"/>
            </p:cNvPicPr>
            <p:nvPr/>
          </p:nvPicPr>
          <p:blipFill>
            <a:blip r:embed="rId3" cstate="print">
              <a:alphaModFix/>
              <a:lum bright="-1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2514" y="1143000"/>
              <a:ext cx="3508935" cy="5422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1" name="Straight Arrow Connector 10"/>
            <p:cNvCxnSpPr>
              <a:stCxn id="2079" idx="1"/>
            </p:cNvCxnSpPr>
            <p:nvPr/>
          </p:nvCxnSpPr>
          <p:spPr>
            <a:xfrm flipH="1">
              <a:off x="5105400" y="1600200"/>
              <a:ext cx="1600200" cy="58072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65" idx="1"/>
            </p:cNvCxnSpPr>
            <p:nvPr/>
          </p:nvCxnSpPr>
          <p:spPr>
            <a:xfrm flipH="1">
              <a:off x="4876800" y="2638124"/>
              <a:ext cx="1864894" cy="76500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8" idx="1"/>
            </p:cNvCxnSpPr>
            <p:nvPr/>
          </p:nvCxnSpPr>
          <p:spPr>
            <a:xfrm flipH="1" flipV="1">
              <a:off x="5334004" y="4607085"/>
              <a:ext cx="1411701" cy="28575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66" idx="1"/>
            </p:cNvCxnSpPr>
            <p:nvPr/>
          </p:nvCxnSpPr>
          <p:spPr>
            <a:xfrm flipH="1">
              <a:off x="5638799" y="3733800"/>
              <a:ext cx="1105301" cy="3810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stCxn id="69" idx="1"/>
            </p:cNvCxnSpPr>
            <p:nvPr/>
          </p:nvCxnSpPr>
          <p:spPr>
            <a:xfrm flipH="1" flipV="1">
              <a:off x="5257803" y="5638800"/>
              <a:ext cx="1487901" cy="3810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7" name="Straight Arrow Connector 2056"/>
            <p:cNvCxnSpPr>
              <a:stCxn id="79" idx="3"/>
            </p:cNvCxnSpPr>
            <p:nvPr/>
          </p:nvCxnSpPr>
          <p:spPr>
            <a:xfrm>
              <a:off x="2286000" y="3403125"/>
              <a:ext cx="1752600" cy="96501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1" name="Straight Arrow Connector 2060"/>
            <p:cNvCxnSpPr/>
            <p:nvPr/>
          </p:nvCxnSpPr>
          <p:spPr>
            <a:xfrm>
              <a:off x="2148142" y="2082666"/>
              <a:ext cx="2278339" cy="241313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5" name="Straight Arrow Connector 2064"/>
            <p:cNvCxnSpPr>
              <a:stCxn id="78" idx="3"/>
            </p:cNvCxnSpPr>
            <p:nvPr/>
          </p:nvCxnSpPr>
          <p:spPr>
            <a:xfrm flipV="1">
              <a:off x="2310619" y="4953000"/>
              <a:ext cx="1651781" cy="35880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3" name="Straight Arrow Connector 2072"/>
            <p:cNvCxnSpPr>
              <a:stCxn id="77" idx="3"/>
            </p:cNvCxnSpPr>
            <p:nvPr/>
          </p:nvCxnSpPr>
          <p:spPr>
            <a:xfrm flipV="1">
              <a:off x="2310619" y="5410200"/>
              <a:ext cx="2261381" cy="8382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79" name="Rectangle 2078"/>
            <p:cNvSpPr/>
            <p:nvPr/>
          </p:nvSpPr>
          <p:spPr>
            <a:xfrm>
              <a:off x="6705600" y="1143000"/>
              <a:ext cx="2057400" cy="914400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t"/>
            <a:lstStyle/>
            <a:p>
              <a:r>
                <a:rPr lang="en-US" sz="1400" u="sng" dirty="0" smtClean="0">
                  <a:solidFill>
                    <a:schemeClr val="tx1"/>
                  </a:solidFill>
                </a:rPr>
                <a:t>Station 67</a:t>
              </a:r>
            </a:p>
            <a:p>
              <a:r>
                <a:rPr lang="en-US" sz="1400" dirty="0" smtClean="0">
                  <a:solidFill>
                    <a:schemeClr val="tx1"/>
                  </a:solidFill>
                </a:rPr>
                <a:t>Built: 1970 (</a:t>
              </a:r>
              <a:r>
                <a:rPr lang="en-US" sz="1400" b="1" dirty="0" smtClean="0">
                  <a:solidFill>
                    <a:schemeClr val="tx1"/>
                  </a:solidFill>
                </a:rPr>
                <a:t>45 yr.</a:t>
              </a:r>
              <a:r>
                <a:rPr lang="en-US" sz="1400" dirty="0" smtClean="0">
                  <a:solidFill>
                    <a:schemeClr val="tx1"/>
                  </a:solidFill>
                </a:rPr>
                <a:t>)</a:t>
              </a:r>
            </a:p>
            <a:p>
              <a:r>
                <a:rPr lang="en-US" sz="1400" dirty="0" smtClean="0">
                  <a:solidFill>
                    <a:schemeClr val="tx1"/>
                  </a:solidFill>
                </a:rPr>
                <a:t>Remodel: </a:t>
              </a:r>
              <a:r>
                <a:rPr lang="en-US" sz="1400" dirty="0" smtClean="0">
                  <a:solidFill>
                    <a:schemeClr val="tx1"/>
                  </a:solidFill>
                </a:rPr>
                <a:t>1999</a:t>
              </a:r>
              <a:endParaRPr lang="en-US" sz="14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741694" y="2180924"/>
              <a:ext cx="2021306" cy="914400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u="sng" dirty="0" smtClean="0">
                  <a:solidFill>
                    <a:schemeClr val="tx1"/>
                  </a:solidFill>
                </a:rPr>
                <a:t>Station 66</a:t>
              </a:r>
            </a:p>
            <a:p>
              <a:r>
                <a:rPr lang="en-US" sz="1400" dirty="0" smtClean="0">
                  <a:solidFill>
                    <a:schemeClr val="tx1"/>
                  </a:solidFill>
                </a:rPr>
                <a:t>Built: 1966 (</a:t>
              </a:r>
              <a:r>
                <a:rPr lang="en-US" sz="1400" b="1" dirty="0" smtClean="0">
                  <a:solidFill>
                    <a:schemeClr val="tx1"/>
                  </a:solidFill>
                </a:rPr>
                <a:t>49 yr.</a:t>
              </a:r>
              <a:r>
                <a:rPr lang="en-US" sz="1400" dirty="0" smtClean="0">
                  <a:solidFill>
                    <a:schemeClr val="tx1"/>
                  </a:solidFill>
                </a:rPr>
                <a:t>)</a:t>
              </a:r>
            </a:p>
            <a:p>
              <a:r>
                <a:rPr lang="en-US" sz="1400" dirty="0" smtClean="0">
                  <a:solidFill>
                    <a:schemeClr val="tx1"/>
                  </a:solidFill>
                </a:rPr>
                <a:t>Remodel: 1984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6744100" y="3276600"/>
              <a:ext cx="2018900" cy="914400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u="sng" dirty="0" smtClean="0">
                  <a:solidFill>
                    <a:schemeClr val="tx1"/>
                  </a:solidFill>
                </a:rPr>
                <a:t>Station 65</a:t>
              </a:r>
            </a:p>
            <a:p>
              <a:r>
                <a:rPr lang="en-US" sz="1400" dirty="0" smtClean="0">
                  <a:solidFill>
                    <a:schemeClr val="tx1"/>
                  </a:solidFill>
                </a:rPr>
                <a:t>Built: 1968 (</a:t>
              </a:r>
              <a:r>
                <a:rPr lang="en-US" sz="1400" b="1" dirty="0" smtClean="0">
                  <a:solidFill>
                    <a:schemeClr val="tx1"/>
                  </a:solidFill>
                </a:rPr>
                <a:t>47 yr.</a:t>
              </a:r>
              <a:r>
                <a:rPr lang="en-US" sz="1400" dirty="0" smtClean="0">
                  <a:solidFill>
                    <a:schemeClr val="tx1"/>
                  </a:solidFill>
                </a:rPr>
                <a:t>)</a:t>
              </a:r>
            </a:p>
            <a:p>
              <a:r>
                <a:rPr lang="en-US" sz="1400" dirty="0" smtClean="0">
                  <a:solidFill>
                    <a:schemeClr val="tx1"/>
                  </a:solidFill>
                </a:rPr>
                <a:t>Remodel: 1985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745705" y="4435642"/>
              <a:ext cx="2017296" cy="914400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u="sng" dirty="0" smtClean="0">
                  <a:solidFill>
                    <a:schemeClr val="tx1"/>
                  </a:solidFill>
                </a:rPr>
                <a:t>Station 64</a:t>
              </a:r>
            </a:p>
            <a:p>
              <a:r>
                <a:rPr lang="en-US" sz="1400" dirty="0" smtClean="0">
                  <a:solidFill>
                    <a:schemeClr val="tx1"/>
                  </a:solidFill>
                </a:rPr>
                <a:t>Built: 1987 (</a:t>
              </a:r>
              <a:r>
                <a:rPr lang="en-US" sz="1400" b="1" dirty="0" smtClean="0">
                  <a:solidFill>
                    <a:schemeClr val="tx1"/>
                  </a:solidFill>
                </a:rPr>
                <a:t>28 yr</a:t>
              </a:r>
              <a:r>
                <a:rPr lang="en-US" sz="1400" dirty="0" smtClean="0">
                  <a:solidFill>
                    <a:schemeClr val="tx1"/>
                  </a:solidFill>
                </a:rPr>
                <a:t>.)</a:t>
              </a:r>
            </a:p>
            <a:p>
              <a:r>
                <a:rPr lang="en-US" sz="1400" dirty="0" smtClean="0">
                  <a:solidFill>
                    <a:schemeClr val="tx1"/>
                  </a:solidFill>
                </a:rPr>
                <a:t>Remodel: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6745704" y="5562600"/>
              <a:ext cx="2017295" cy="914400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u="sng" dirty="0" smtClean="0">
                  <a:solidFill>
                    <a:schemeClr val="tx1"/>
                  </a:solidFill>
                </a:rPr>
                <a:t>Station 61</a:t>
              </a:r>
            </a:p>
            <a:p>
              <a:r>
                <a:rPr lang="en-US" sz="1400" dirty="0" smtClean="0">
                  <a:solidFill>
                    <a:schemeClr val="tx1"/>
                  </a:solidFill>
                </a:rPr>
                <a:t>Built: 1979 (</a:t>
              </a:r>
              <a:r>
                <a:rPr lang="en-US" sz="1400" b="1" dirty="0" smtClean="0">
                  <a:solidFill>
                    <a:schemeClr val="tx1"/>
                  </a:solidFill>
                </a:rPr>
                <a:t>36 yr.</a:t>
              </a:r>
              <a:r>
                <a:rPr lang="en-US" sz="1400" dirty="0" smtClean="0">
                  <a:solidFill>
                    <a:schemeClr val="tx1"/>
                  </a:solidFill>
                </a:rPr>
                <a:t>)</a:t>
              </a:r>
            </a:p>
            <a:p>
              <a:r>
                <a:rPr lang="en-US" sz="1400" dirty="0" smtClean="0">
                  <a:solidFill>
                    <a:schemeClr val="tx1"/>
                  </a:solidFill>
                </a:rPr>
                <a:t>Remodel: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53219" y="5905500"/>
              <a:ext cx="2057400" cy="685800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u="sng" dirty="0" smtClean="0">
                  <a:solidFill>
                    <a:schemeClr val="tx1"/>
                  </a:solidFill>
                </a:rPr>
                <a:t>Station 60</a:t>
              </a:r>
            </a:p>
            <a:p>
              <a:r>
                <a:rPr lang="en-US" sz="1400" dirty="0" smtClean="0">
                  <a:solidFill>
                    <a:schemeClr val="tx1"/>
                  </a:solidFill>
                </a:rPr>
                <a:t>Built: Proposed</a:t>
              </a: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253219" y="4854604"/>
              <a:ext cx="2057400" cy="914400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u="sng" dirty="0" smtClean="0">
                  <a:solidFill>
                    <a:schemeClr val="tx1"/>
                  </a:solidFill>
                </a:rPr>
                <a:t>Station 63</a:t>
              </a:r>
            </a:p>
            <a:p>
              <a:r>
                <a:rPr lang="en-US" sz="1400" dirty="0" smtClean="0">
                  <a:solidFill>
                    <a:schemeClr val="tx1"/>
                  </a:solidFill>
                </a:rPr>
                <a:t>Built: 1964 (</a:t>
              </a:r>
              <a:r>
                <a:rPr lang="en-US" sz="1400" b="1" dirty="0" smtClean="0">
                  <a:solidFill>
                    <a:schemeClr val="tx1"/>
                  </a:solidFill>
                </a:rPr>
                <a:t>51 yr</a:t>
              </a:r>
              <a:r>
                <a:rPr lang="en-US" sz="1400" dirty="0" smtClean="0">
                  <a:solidFill>
                    <a:schemeClr val="tx1"/>
                  </a:solidFill>
                </a:rPr>
                <a:t>.)</a:t>
              </a:r>
            </a:p>
            <a:p>
              <a:r>
                <a:rPr lang="en-US" sz="1400" dirty="0" smtClean="0">
                  <a:solidFill>
                    <a:schemeClr val="tx1"/>
                  </a:solidFill>
                </a:rPr>
                <a:t>Remodel: 1984/10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228600" y="2945925"/>
              <a:ext cx="2057400" cy="914400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u="sng" dirty="0" smtClean="0">
                  <a:solidFill>
                    <a:schemeClr val="tx1"/>
                  </a:solidFill>
                </a:rPr>
                <a:t>Station 68</a:t>
              </a:r>
            </a:p>
            <a:p>
              <a:r>
                <a:rPr lang="en-US" sz="1400" dirty="0" smtClean="0">
                  <a:solidFill>
                    <a:schemeClr val="tx1"/>
                  </a:solidFill>
                </a:rPr>
                <a:t>Built: 1964 (</a:t>
              </a:r>
              <a:r>
                <a:rPr lang="en-US" sz="1400" b="1" dirty="0" smtClean="0">
                  <a:solidFill>
                    <a:schemeClr val="tx1"/>
                  </a:solidFill>
                </a:rPr>
                <a:t>51 yr</a:t>
              </a:r>
              <a:r>
                <a:rPr lang="en-US" sz="1400" dirty="0" smtClean="0">
                  <a:solidFill>
                    <a:schemeClr val="tx1"/>
                  </a:solidFill>
                </a:rPr>
                <a:t>.)</a:t>
              </a:r>
            </a:p>
            <a:p>
              <a:r>
                <a:rPr lang="en-US" sz="1400" dirty="0" smtClean="0">
                  <a:solidFill>
                    <a:schemeClr val="tx1"/>
                  </a:solidFill>
                </a:rPr>
                <a:t>Remodel: 1986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215462" y="1752600"/>
              <a:ext cx="2057399" cy="990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u="sng" dirty="0" smtClean="0">
                  <a:solidFill>
                    <a:schemeClr val="tx1"/>
                  </a:solidFill>
                </a:rPr>
                <a:t>Station 62</a:t>
              </a:r>
            </a:p>
            <a:p>
              <a:r>
                <a:rPr lang="en-US" sz="1400" dirty="0" smtClean="0">
                  <a:solidFill>
                    <a:schemeClr val="tx1"/>
                  </a:solidFill>
                </a:rPr>
                <a:t>Built: 1978 (</a:t>
              </a:r>
              <a:r>
                <a:rPr lang="en-US" sz="1400" b="1" dirty="0" smtClean="0">
                  <a:solidFill>
                    <a:schemeClr val="tx1"/>
                  </a:solidFill>
                </a:rPr>
                <a:t>37 yr</a:t>
              </a:r>
              <a:r>
                <a:rPr lang="en-US" sz="1400" dirty="0" smtClean="0">
                  <a:solidFill>
                    <a:schemeClr val="tx1"/>
                  </a:solidFill>
                </a:rPr>
                <a:t>.)</a:t>
              </a:r>
            </a:p>
            <a:p>
              <a:r>
                <a:rPr lang="en-US" sz="1400" dirty="0" smtClean="0">
                  <a:solidFill>
                    <a:schemeClr val="tx1"/>
                  </a:solidFill>
                </a:rPr>
                <a:t>Remodel: 1985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253219" y="4025242"/>
              <a:ext cx="2057400" cy="685800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400" u="sng" dirty="0" smtClean="0">
                  <a:solidFill>
                    <a:schemeClr val="tx1"/>
                  </a:solidFill>
                </a:rPr>
                <a:t>Fleet/Facilities</a:t>
              </a:r>
            </a:p>
            <a:p>
              <a:r>
                <a:rPr lang="en-US" sz="1400" dirty="0" smtClean="0">
                  <a:solidFill>
                    <a:schemeClr val="tx1"/>
                  </a:solidFill>
                </a:rPr>
                <a:t>Built: Proposed</a:t>
              </a:r>
            </a:p>
          </p:txBody>
        </p:sp>
        <p:cxnSp>
          <p:nvCxnSpPr>
            <p:cNvPr id="48" name="Straight Arrow Connector 47"/>
            <p:cNvCxnSpPr/>
            <p:nvPr/>
          </p:nvCxnSpPr>
          <p:spPr>
            <a:xfrm>
              <a:off x="2310619" y="4607085"/>
              <a:ext cx="294718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9449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2118479"/>
            <a:ext cx="68580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000" b="1" dirty="0"/>
              <a:t>Safety Improvements for all </a:t>
            </a:r>
            <a:r>
              <a:rPr lang="en-US" altLang="en-US" sz="2000" b="1" dirty="0" smtClean="0"/>
              <a:t>Stations:</a:t>
            </a:r>
          </a:p>
          <a:p>
            <a:endParaRPr lang="en-US" sz="20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 smtClean="0"/>
              <a:t>Earthquake </a:t>
            </a:r>
            <a:r>
              <a:rPr lang="en-US" sz="2000" dirty="0"/>
              <a:t>Retrofitting &amp; Safety Improvements at All </a:t>
            </a:r>
            <a:r>
              <a:rPr lang="en-US" sz="2000" dirty="0" smtClean="0"/>
              <a:t>Stations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 smtClean="0"/>
              <a:t>Ventilation </a:t>
            </a:r>
            <a:r>
              <a:rPr lang="en-US" sz="2000" dirty="0"/>
              <a:t>Upgrades and Decontamination Areas at All </a:t>
            </a:r>
            <a:r>
              <a:rPr lang="en-US" sz="2000" dirty="0" smtClean="0"/>
              <a:t>Stations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 smtClean="0"/>
              <a:t>Replacement </a:t>
            </a:r>
            <a:r>
              <a:rPr lang="en-US" sz="2000" dirty="0"/>
              <a:t>of Aged &amp; Deteriorated Roofs at 4 </a:t>
            </a:r>
            <a:r>
              <a:rPr lang="en-US" sz="2000" dirty="0" smtClean="0"/>
              <a:t>Stations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 smtClean="0"/>
              <a:t>Emergency </a:t>
            </a:r>
            <a:r>
              <a:rPr lang="en-US" sz="2000" dirty="0"/>
              <a:t>Back-Up Generators at All Stations, 24/7 </a:t>
            </a:r>
            <a:r>
              <a:rPr lang="en-US" sz="2000" dirty="0" smtClean="0"/>
              <a:t>Readiness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 smtClean="0"/>
              <a:t>Firefighter </a:t>
            </a:r>
            <a:r>
              <a:rPr lang="en-US" sz="2000" dirty="0"/>
              <a:t>Training Site </a:t>
            </a:r>
            <a:r>
              <a:rPr lang="en-US" sz="2000" dirty="0" smtClean="0"/>
              <a:t>Expansion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 smtClean="0"/>
              <a:t>Property </a:t>
            </a:r>
            <a:r>
              <a:rPr lang="en-US" sz="2000" dirty="0"/>
              <a:t>&amp; Existing Debt Consolidation</a:t>
            </a:r>
            <a:r>
              <a:rPr lang="en-US" sz="2000" i="1" dirty="0"/>
              <a:t/>
            </a:r>
            <a:br>
              <a:rPr lang="en-US" sz="2000" i="1" dirty="0"/>
            </a:br>
            <a:r>
              <a:rPr lang="en-US" sz="2000" i="1" dirty="0"/>
              <a:t>* Note: Fire Stations are 30-50 years old.</a:t>
            </a:r>
            <a:r>
              <a:rPr lang="en-US" sz="2000" dirty="0"/>
              <a:t> 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23952" y="899279"/>
            <a:ext cx="66484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FIRE STATION &amp; FACILITY IMPROVEMENTS = $31.6M</a:t>
            </a:r>
            <a:endParaRPr lang="en-US" sz="3200" b="1" dirty="0"/>
          </a:p>
        </p:txBody>
      </p:sp>
      <p:grpSp>
        <p:nvGrpSpPr>
          <p:cNvPr id="7" name="Group 6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9" name="Group 8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11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12" name="Picture 11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0" name="Rectangle 9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3" name="Straight Connector 12"/>
          <p:cNvCxnSpPr/>
          <p:nvPr/>
        </p:nvCxnSpPr>
        <p:spPr>
          <a:xfrm>
            <a:off x="914400" y="1976497"/>
            <a:ext cx="7086600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322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1" y="2139077"/>
            <a:ext cx="685800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None/>
            </a:pPr>
            <a:r>
              <a:rPr lang="en-US" altLang="en-US" sz="2000" b="1" dirty="0" smtClean="0"/>
              <a:t>Safety </a:t>
            </a:r>
            <a:r>
              <a:rPr lang="en-US" altLang="en-US" sz="2000" b="1" dirty="0"/>
              <a:t>Improvements for all </a:t>
            </a:r>
            <a:r>
              <a:rPr lang="en-US" altLang="en-US" sz="2000" b="1" dirty="0" smtClean="0"/>
              <a:t>Stations cont’d:</a:t>
            </a:r>
            <a:r>
              <a:rPr lang="en-US" altLang="en-US" sz="2000" dirty="0" smtClean="0"/>
              <a:t> </a:t>
            </a:r>
          </a:p>
          <a:p>
            <a:pPr>
              <a:spcBef>
                <a:spcPct val="0"/>
              </a:spcBef>
              <a:buNone/>
            </a:pPr>
            <a:endParaRPr lang="en-US" altLang="en-US" sz="2000" dirty="0"/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000" dirty="0"/>
              <a:t>Site Security: Provide fences and gates at all </a:t>
            </a:r>
            <a:r>
              <a:rPr lang="en-US" altLang="en-US" sz="2000" dirty="0" smtClean="0"/>
              <a:t>stations.</a:t>
            </a: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000" dirty="0" smtClean="0"/>
              <a:t>Access </a:t>
            </a:r>
            <a:r>
              <a:rPr lang="en-US" altLang="en-US" sz="2000" dirty="0"/>
              <a:t>Control: Provide security and access control systems at each </a:t>
            </a:r>
            <a:r>
              <a:rPr lang="en-US" altLang="en-US" sz="2000" dirty="0" smtClean="0"/>
              <a:t>station.</a:t>
            </a: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000" dirty="0" smtClean="0"/>
              <a:t>Maintenance </a:t>
            </a:r>
            <a:r>
              <a:rPr lang="en-US" altLang="en-US" sz="2000" dirty="0"/>
              <a:t>and operational improvements for mechanical and electrical </a:t>
            </a:r>
            <a:r>
              <a:rPr lang="en-US" altLang="en-US" sz="2000" dirty="0" smtClean="0"/>
              <a:t>systems.</a:t>
            </a: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000" dirty="0" smtClean="0"/>
              <a:t>Fueling </a:t>
            </a:r>
            <a:r>
              <a:rPr lang="en-US" altLang="en-US" sz="2000" dirty="0"/>
              <a:t>station upgrades and improvements at each station.</a:t>
            </a:r>
          </a:p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23952" y="914400"/>
            <a:ext cx="66484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FIRE STATION &amp; FACILITY IMPROVEMENTS = $31.6M</a:t>
            </a:r>
            <a:endParaRPr lang="en-US" sz="3200" b="1" dirty="0"/>
          </a:p>
        </p:txBody>
      </p:sp>
      <p:grpSp>
        <p:nvGrpSpPr>
          <p:cNvPr id="7" name="Group 6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8" name="Group 7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12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14" name="Picture 13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1" name="Rectangle 10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5" name="Straight Connector 14"/>
          <p:cNvCxnSpPr/>
          <p:nvPr/>
        </p:nvCxnSpPr>
        <p:spPr>
          <a:xfrm>
            <a:off x="914400" y="2001798"/>
            <a:ext cx="6858000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821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1123952" y="914400"/>
            <a:ext cx="5629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APPARATUS LIFE CYCLE</a:t>
            </a:r>
            <a:endParaRPr lang="en-US" sz="3200" b="1" dirty="0"/>
          </a:p>
        </p:txBody>
      </p:sp>
      <p:sp>
        <p:nvSpPr>
          <p:cNvPr id="16" name="Oval 15"/>
          <p:cNvSpPr/>
          <p:nvPr/>
        </p:nvSpPr>
        <p:spPr>
          <a:xfrm>
            <a:off x="2057400" y="2228998"/>
            <a:ext cx="4279495" cy="4028265"/>
          </a:xfrm>
          <a:prstGeom prst="ellipse">
            <a:avLst/>
          </a:prstGeom>
          <a:noFill/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667" y="2042382"/>
            <a:ext cx="1446960" cy="69554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253" y="4695266"/>
            <a:ext cx="1645815" cy="79113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51" y="3273170"/>
            <a:ext cx="1674717" cy="80502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052" y="3273170"/>
            <a:ext cx="1524000" cy="73257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052" y="4751794"/>
            <a:ext cx="1524003" cy="73258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720" y="6050434"/>
            <a:ext cx="1599359" cy="76880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217584" y="1679225"/>
            <a:ext cx="1959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Design &amp; </a:t>
            </a:r>
            <a:r>
              <a:rPr lang="en-US" b="1" dirty="0" smtClean="0"/>
              <a:t>Purchase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15052" y="2831891"/>
            <a:ext cx="1735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Outfit in </a:t>
            </a:r>
            <a:r>
              <a:rPr lang="en-US" b="1" dirty="0" smtClean="0"/>
              <a:t>Shop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199" y="4299174"/>
            <a:ext cx="1676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Reserve </a:t>
            </a:r>
            <a:r>
              <a:rPr lang="en-US" b="1" dirty="0" smtClean="0"/>
              <a:t>Status</a:t>
            </a:r>
            <a:endParaRPr lang="en-US" b="1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6663184" y="4383755"/>
            <a:ext cx="1604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Train </a:t>
            </a:r>
            <a:r>
              <a:rPr lang="en-US" b="1" dirty="0" smtClean="0"/>
              <a:t>Crews</a:t>
            </a:r>
            <a:endParaRPr lang="en-US" b="1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643265" y="2747456"/>
            <a:ext cx="1323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Surplus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3276600" y="55626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Primary </a:t>
            </a:r>
            <a:r>
              <a:rPr lang="en-US" b="1" dirty="0" smtClean="0"/>
              <a:t>Service</a:t>
            </a:r>
            <a:endParaRPr lang="en-US" b="1" dirty="0">
              <a:solidFill>
                <a:srgbClr val="C00000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23" name="Group 22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26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27" name="Picture 26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5" name="Rectangle 24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28" name="Straight Connector 27"/>
          <p:cNvCxnSpPr/>
          <p:nvPr/>
        </p:nvCxnSpPr>
        <p:spPr>
          <a:xfrm>
            <a:off x="914400" y="1600200"/>
            <a:ext cx="7162800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794735" y="2367493"/>
            <a:ext cx="767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1 Year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566922" y="3617593"/>
            <a:ext cx="1096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3 </a:t>
            </a:r>
            <a:r>
              <a:rPr lang="en-US" b="1" dirty="0" smtClean="0">
                <a:solidFill>
                  <a:schemeClr val="bg1"/>
                </a:solidFill>
              </a:rPr>
              <a:t>Months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12607" y="5115042"/>
            <a:ext cx="10048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 Month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56952" y="6449906"/>
            <a:ext cx="972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10 Years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06447" y="5088479"/>
            <a:ext cx="10434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10- Years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59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" grpId="0"/>
      <p:bldP spid="6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14400" y="1759829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NFPA 1901 Recommendation is 20 years</a:t>
            </a:r>
            <a:endParaRPr lang="en-US" sz="3200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519801"/>
              </p:ext>
            </p:extLst>
          </p:nvPr>
        </p:nvGraphicFramePr>
        <p:xfrm>
          <a:off x="152400" y="2514600"/>
          <a:ext cx="8001000" cy="3657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4344"/>
                <a:gridCol w="918679"/>
                <a:gridCol w="1433973"/>
                <a:gridCol w="2734004"/>
              </a:tblGrid>
              <a:tr h="78744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Engine</a:t>
                      </a:r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Annual Miles</a:t>
                      </a:r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Current Mileage</a:t>
                      </a:r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Surplus?-Miles</a:t>
                      </a:r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0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1994 Pierce </a:t>
                      </a:r>
                      <a:r>
                        <a:rPr lang="en-US" sz="1800" dirty="0" smtClean="0"/>
                        <a:t>Tele-Squirt </a:t>
                      </a:r>
                      <a:r>
                        <a:rPr lang="en-US" sz="1800" dirty="0" smtClean="0"/>
                        <a:t>641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2,332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143,987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2018</a:t>
                      </a:r>
                      <a:r>
                        <a:rPr lang="en-US" sz="1800" baseline="0" dirty="0" smtClean="0"/>
                        <a:t> w/aerial-</a:t>
                      </a:r>
                      <a:r>
                        <a:rPr lang="en-US" sz="1800" b="1" baseline="0" dirty="0" smtClean="0"/>
                        <a:t>151,715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67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1995 Pierce 631 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3,465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144,258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2016-</a:t>
                      </a:r>
                      <a:r>
                        <a:rPr lang="en-US" sz="1800" b="1" dirty="0" smtClean="0"/>
                        <a:t>148,679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6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1995 Pierce 651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3,821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137,850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2016-</a:t>
                      </a:r>
                      <a:r>
                        <a:rPr lang="en-US" sz="1800" b="1" dirty="0" smtClean="0"/>
                        <a:t>150,184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6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1995 Pierce 671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1,464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120,175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2018-</a:t>
                      </a:r>
                      <a:r>
                        <a:rPr lang="en-US" sz="1800" b="1" dirty="0" smtClean="0"/>
                        <a:t>126,031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67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2002 KME E63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10,011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126,176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2020-</a:t>
                      </a:r>
                      <a:r>
                        <a:rPr lang="en-US" sz="1800" b="1" dirty="0" smtClean="0"/>
                        <a:t>149,747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67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2002 KME E66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7,410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106,304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2020-</a:t>
                      </a:r>
                      <a:r>
                        <a:rPr lang="en-US" sz="1800" b="1" dirty="0" smtClean="0"/>
                        <a:t>142,943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67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2002 KME E65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6,349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92,912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2020 </a:t>
                      </a:r>
                      <a:r>
                        <a:rPr lang="en-US" sz="1800" b="1" dirty="0" smtClean="0"/>
                        <a:t>142,943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123952" y="914400"/>
            <a:ext cx="5629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FIRE ENGINE REPLACEMENTS</a:t>
            </a:r>
            <a:endParaRPr lang="en-US" sz="3200" b="1" dirty="0"/>
          </a:p>
        </p:txBody>
      </p:sp>
      <p:grpSp>
        <p:nvGrpSpPr>
          <p:cNvPr id="10" name="Group 9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11" name="Group 10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14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15" name="Picture 14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3" name="Rectangle 12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6" name="Straight Connector 15"/>
          <p:cNvCxnSpPr/>
          <p:nvPr/>
        </p:nvCxnSpPr>
        <p:spPr>
          <a:xfrm>
            <a:off x="914400" y="1600200"/>
            <a:ext cx="7086600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61925" y="6324600"/>
            <a:ext cx="3429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Mileage Reading from March 2015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44236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691850"/>
            <a:ext cx="2819400" cy="1737150"/>
          </a:xfrm>
          <a:prstGeom prst="rect">
            <a:avLst/>
          </a:prstGeom>
          <a:ln>
            <a:solidFill>
              <a:srgbClr val="FFCC00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1123952" y="914400"/>
            <a:ext cx="6115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ENGINE RESERVE FLEET</a:t>
            </a:r>
            <a:endParaRPr lang="en-US" sz="3200" b="1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14400" y="1600200"/>
            <a:ext cx="7086600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089457"/>
              </p:ext>
            </p:extLst>
          </p:nvPr>
        </p:nvGraphicFramePr>
        <p:xfrm>
          <a:off x="228613" y="3505201"/>
          <a:ext cx="8000983" cy="3244438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731873"/>
                <a:gridCol w="595422"/>
                <a:gridCol w="595422"/>
                <a:gridCol w="719468"/>
                <a:gridCol w="595422"/>
                <a:gridCol w="595422"/>
                <a:gridCol w="595422"/>
                <a:gridCol w="595422"/>
                <a:gridCol w="595422"/>
                <a:gridCol w="595422"/>
                <a:gridCol w="595422"/>
                <a:gridCol w="595422"/>
                <a:gridCol w="595422"/>
              </a:tblGrid>
              <a:tr h="173287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</a:rPr>
                        <a:t>2014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2016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44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Engine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Status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Miles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Status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Miles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Age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44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1995 Pierce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Reserve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</a:rPr>
                        <a:t>143</a:t>
                      </a:r>
                      <a:r>
                        <a:rPr lang="en-US" sz="1200" b="1" u="none" strike="noStrike" baseline="0" dirty="0" smtClean="0">
                          <a:effectLst/>
                        </a:rPr>
                        <a:t> K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Surplus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</a:rPr>
                        <a:t>148</a:t>
                      </a:r>
                      <a:r>
                        <a:rPr lang="en-US" sz="1200" b="1" u="none" strike="noStrike" baseline="0" dirty="0" smtClean="0">
                          <a:effectLst/>
                        </a:rPr>
                        <a:t> K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21 Years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3287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3287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2020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44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Engine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Status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Miles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Status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Miles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Status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Miles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Age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756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2002 KME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</a:rPr>
                        <a:t>Primary</a:t>
                      </a:r>
                    </a:p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(13 years)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</a:rPr>
                        <a:t>126</a:t>
                      </a:r>
                      <a:r>
                        <a:rPr lang="en-US" sz="1200" b="1" u="none" strike="noStrike" baseline="0" dirty="0" smtClean="0">
                          <a:effectLst/>
                        </a:rPr>
                        <a:t> K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Reserve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</a:rPr>
                        <a:t>141</a:t>
                      </a:r>
                      <a:r>
                        <a:rPr lang="en-US" sz="1200" b="1" u="none" strike="noStrike" baseline="0" dirty="0" smtClean="0">
                          <a:effectLst/>
                        </a:rPr>
                        <a:t> K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Surplus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</a:rPr>
                        <a:t>171</a:t>
                      </a:r>
                      <a:r>
                        <a:rPr lang="en-US" sz="1200" b="1" u="none" strike="noStrike" baseline="0" dirty="0" smtClean="0">
                          <a:effectLst/>
                        </a:rPr>
                        <a:t> K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18 Years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3287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3287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2016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2026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2036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74437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Status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Miles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Status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Miles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Status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Miles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Age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</a:tr>
              <a:tr h="408173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Primary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Reserve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100,000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Surplus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150,000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 smtClean="0">
                          <a:effectLst/>
                        </a:rPr>
                        <a:t>20 Years</a:t>
                      </a:r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</a:tr>
            </a:tbl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11" name="Group 10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13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14" name="Picture 13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2" name="Rectangle 11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051" name="Picture 3" descr="P:\PEO\annual report\2002 Report\E66 KME 7-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391304"/>
            <a:ext cx="2737207" cy="2054188"/>
          </a:xfrm>
          <a:prstGeom prst="rect">
            <a:avLst/>
          </a:prstGeom>
          <a:noFill/>
          <a:ln>
            <a:solidFill>
              <a:srgbClr val="FFCC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152400" y="6324599"/>
            <a:ext cx="27222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/>
              <a:t>Mileage Reading from March 2015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60426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1752600"/>
            <a:ext cx="3657600" cy="639762"/>
          </a:xfrm>
        </p:spPr>
        <p:txBody>
          <a:bodyPr anchor="ctr">
            <a:noAutofit/>
          </a:bodyPr>
          <a:lstStyle/>
          <a:p>
            <a:pPr algn="ctr"/>
            <a:r>
              <a:rPr lang="en-US" dirty="0" smtClean="0"/>
              <a:t>Aid Cars Improve Response Time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003" y="1752600"/>
            <a:ext cx="4190997" cy="639762"/>
          </a:xfrm>
        </p:spPr>
        <p:txBody>
          <a:bodyPr anchor="ctr">
            <a:noAutofit/>
          </a:bodyPr>
          <a:lstStyle/>
          <a:p>
            <a:pPr algn="ctr"/>
            <a:r>
              <a:rPr lang="en-US" dirty="0" smtClean="0"/>
              <a:t>75%-80% of our Responses Are Medical Aid</a:t>
            </a:r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2" y="2536332"/>
            <a:ext cx="4040188" cy="3228374"/>
          </a:xfrm>
          <a:ln w="28575">
            <a:solidFill>
              <a:srgbClr val="FFCC00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1123952" y="914400"/>
            <a:ext cx="5629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AID CAR REPLACEMENTS</a:t>
            </a:r>
            <a:endParaRPr lang="en-US" sz="3200" b="1" dirty="0"/>
          </a:p>
        </p:txBody>
      </p:sp>
      <p:grpSp>
        <p:nvGrpSpPr>
          <p:cNvPr id="14" name="Group 13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15" name="Group 14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17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18" name="Picture 17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6" name="Rectangle 15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9" name="Straight Connector 18"/>
          <p:cNvCxnSpPr/>
          <p:nvPr/>
        </p:nvCxnSpPr>
        <p:spPr>
          <a:xfrm>
            <a:off x="914400" y="1600200"/>
            <a:ext cx="7162800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7" y="2535698"/>
            <a:ext cx="4041775" cy="3229642"/>
          </a:xfrm>
          <a:ln w="28575">
            <a:solidFill>
              <a:srgbClr val="FFCC00"/>
            </a:solidFill>
          </a:ln>
        </p:spPr>
      </p:pic>
    </p:spTree>
    <p:extLst>
      <p:ext uri="{BB962C8B-B14F-4D97-AF65-F5344CB8AC3E}">
        <p14:creationId xmlns:p14="http://schemas.microsoft.com/office/powerpoint/2010/main" val="359011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030406"/>
              </p:ext>
            </p:extLst>
          </p:nvPr>
        </p:nvGraphicFramePr>
        <p:xfrm>
          <a:off x="399067" y="3505200"/>
          <a:ext cx="7830529" cy="3245040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716281"/>
                <a:gridCol w="582737"/>
                <a:gridCol w="582737"/>
                <a:gridCol w="704140"/>
                <a:gridCol w="582737"/>
                <a:gridCol w="582737"/>
                <a:gridCol w="582737"/>
                <a:gridCol w="591970"/>
                <a:gridCol w="573505"/>
                <a:gridCol w="582737"/>
                <a:gridCol w="582737"/>
                <a:gridCol w="582737"/>
                <a:gridCol w="582737"/>
              </a:tblGrid>
              <a:tr h="175875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</a:rPr>
                        <a:t>2014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2016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1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</a:rPr>
                        <a:t>Aid Car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Status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Miles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Status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Miles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Age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1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</a:rPr>
                        <a:t>2000 Braun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Reserve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62,507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Surplus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baseline="0" dirty="0" smtClean="0">
                          <a:effectLst/>
                        </a:rPr>
                        <a:t>64,100 K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16 </a:t>
                      </a:r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Years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5875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9260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</a:rPr>
                        <a:t>2020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13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</a:rPr>
                        <a:t>Aid Car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Status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Miles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Status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Miles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Status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Miles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Age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434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</a:rPr>
                        <a:t>2003 Braun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</a:rPr>
                        <a:t>Primary</a:t>
                      </a:r>
                    </a:p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(13 years)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baseline="0" dirty="0" smtClean="0">
                          <a:effectLst/>
                        </a:rPr>
                        <a:t>105,195 K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Reserve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</a:rPr>
                        <a:t>116</a:t>
                      </a:r>
                      <a:r>
                        <a:rPr lang="en-US" sz="1200" b="1" u="none" strike="noStrike" baseline="0" dirty="0" smtClean="0">
                          <a:effectLst/>
                        </a:rPr>
                        <a:t> K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Surplus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</a:rPr>
                        <a:t>124</a:t>
                      </a:r>
                      <a:r>
                        <a:rPr lang="en-US" sz="1200" b="1" u="none" strike="noStrike" baseline="0" dirty="0" smtClean="0">
                          <a:effectLst/>
                        </a:rPr>
                        <a:t> K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</a:rPr>
                        <a:t>17 </a:t>
                      </a:r>
                      <a:r>
                        <a:rPr lang="en-US" sz="1200" b="1" u="none" strike="noStrike" dirty="0">
                          <a:effectLst/>
                        </a:rPr>
                        <a:t>Years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5875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5875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2016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</a:rPr>
                        <a:t>2022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effectLst/>
                        </a:rPr>
                        <a:t>2026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61365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Status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Miles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Status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Miles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Status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Miles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Age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</a:tr>
              <a:tr h="388732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Primary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Reserve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</a:rPr>
                        <a:t>80,000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4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Surplus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</a:rPr>
                        <a:t>100,000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 yr.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4B4F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128004"/>
            <a:ext cx="2971800" cy="2228850"/>
          </a:xfrm>
          <a:prstGeom prst="rect">
            <a:avLst/>
          </a:prstGeom>
          <a:ln w="38100">
            <a:solidFill>
              <a:srgbClr val="FFCC00"/>
            </a:solidFill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351" y="1774390"/>
            <a:ext cx="2743200" cy="1654610"/>
          </a:xfrm>
          <a:prstGeom prst="rect">
            <a:avLst/>
          </a:prstGeom>
          <a:noFill/>
          <a:ln w="38100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23952" y="914400"/>
            <a:ext cx="5629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AID CAR RESERVE FLEET</a:t>
            </a:r>
            <a:endParaRPr lang="en-US" sz="3200" b="1" dirty="0"/>
          </a:p>
        </p:txBody>
      </p:sp>
      <p:grpSp>
        <p:nvGrpSpPr>
          <p:cNvPr id="10" name="Group 9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11" name="Group 10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13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14" name="Picture 13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2" name="Rectangle 11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5" name="Straight Connector 14"/>
          <p:cNvCxnSpPr/>
          <p:nvPr/>
        </p:nvCxnSpPr>
        <p:spPr>
          <a:xfrm>
            <a:off x="914400" y="1600200"/>
            <a:ext cx="7086600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52400" y="6324600"/>
            <a:ext cx="27222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/>
              <a:t>Mileage Reading from March 2015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85262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844" y="4648200"/>
            <a:ext cx="2816348" cy="1850807"/>
          </a:xfrm>
          <a:prstGeom prst="rect">
            <a:avLst/>
          </a:prstGeom>
          <a:ln>
            <a:solidFill>
              <a:srgbClr val="FFCC00"/>
            </a:solidFill>
          </a:ln>
        </p:spPr>
      </p:pic>
      <p:grpSp>
        <p:nvGrpSpPr>
          <p:cNvPr id="6" name="Group 5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7" name="Group 6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11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12" name="Picture 11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" name="Rectangle 7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4" name="Straight Connector 13"/>
          <p:cNvCxnSpPr/>
          <p:nvPr/>
        </p:nvCxnSpPr>
        <p:spPr>
          <a:xfrm>
            <a:off x="914400" y="1600200"/>
            <a:ext cx="7182792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219200" y="986135"/>
            <a:ext cx="6877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EMERGENCY VEHICLE REPLACEMENTS = $6.2M</a:t>
            </a:r>
            <a:endParaRPr lang="en-US"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914400" y="1828800"/>
            <a:ext cx="5486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Listed Vehicle Replacements:</a:t>
            </a:r>
          </a:p>
          <a:p>
            <a:endParaRPr lang="en-US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5 </a:t>
            </a:r>
            <a:r>
              <a:rPr lang="en-US" dirty="0"/>
              <a:t>Fire </a:t>
            </a:r>
            <a:r>
              <a:rPr lang="en-US" dirty="0" smtClean="0"/>
              <a:t>Engines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1 </a:t>
            </a:r>
            <a:r>
              <a:rPr lang="en-US" dirty="0"/>
              <a:t>Ladder </a:t>
            </a:r>
            <a:r>
              <a:rPr lang="en-US" dirty="0" smtClean="0"/>
              <a:t>Truck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5 </a:t>
            </a:r>
            <a:r>
              <a:rPr lang="en-US" dirty="0"/>
              <a:t>Emergency Medical Aid </a:t>
            </a:r>
            <a:r>
              <a:rPr lang="en-US" dirty="0" smtClean="0"/>
              <a:t>Cars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4 </a:t>
            </a:r>
            <a:r>
              <a:rPr lang="en-US" dirty="0"/>
              <a:t>Fire Investigator </a:t>
            </a:r>
            <a:r>
              <a:rPr lang="en-US" dirty="0" smtClean="0"/>
              <a:t>Trucks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10 </a:t>
            </a:r>
            <a:r>
              <a:rPr lang="en-US" dirty="0"/>
              <a:t>Incident Response Training &amp; Support Staff </a:t>
            </a:r>
            <a:r>
              <a:rPr lang="en-US" dirty="0" smtClean="0"/>
              <a:t>Vehicles</a:t>
            </a:r>
            <a:endParaRPr lang="en-US" i="1" dirty="0"/>
          </a:p>
          <a:p>
            <a:r>
              <a:rPr lang="en-US" i="1" dirty="0" smtClean="0"/>
              <a:t>*Note</a:t>
            </a:r>
            <a:r>
              <a:rPr lang="en-US" i="1" dirty="0"/>
              <a:t>: Existing Response Vehicles are 15-23 years old.</a:t>
            </a:r>
            <a:endParaRPr lang="en-US" dirty="0"/>
          </a:p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07534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14400" y="1785878"/>
            <a:ext cx="6858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2000" b="1" dirty="0" smtClean="0"/>
              <a:t>How we use technology </a:t>
            </a:r>
            <a:r>
              <a:rPr lang="en-US" altLang="en-US" sz="2000" b="1" u="sng" dirty="0" smtClean="0"/>
              <a:t>during and for</a:t>
            </a:r>
            <a:r>
              <a:rPr lang="en-US" altLang="en-US" sz="2000" b="1" dirty="0" smtClean="0"/>
              <a:t> emergency response:</a:t>
            </a:r>
            <a:endParaRPr lang="en-US" altLang="en-US" sz="2000" b="1" dirty="0"/>
          </a:p>
          <a:p>
            <a:pPr>
              <a:spcBef>
                <a:spcPct val="0"/>
              </a:spcBef>
            </a:pPr>
            <a:endParaRPr lang="en-US" altLang="en-US" sz="2000" dirty="0"/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000" dirty="0" smtClean="0"/>
              <a:t>Portable and Mobile Radios</a:t>
            </a: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000" dirty="0" smtClean="0"/>
              <a:t>Mobile Data Computers (Computer Aided Dispatch)</a:t>
            </a: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000" dirty="0" smtClean="0"/>
              <a:t>Alerting and Notification Systems</a:t>
            </a: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000" dirty="0" smtClean="0"/>
              <a:t>Internet and Cellular Connectivity</a:t>
            </a: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000" dirty="0" smtClean="0"/>
              <a:t>GPS &amp; Mapping</a:t>
            </a: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000" dirty="0" smtClean="0"/>
              <a:t>Cardiac Defibrillator (AED)</a:t>
            </a: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000" dirty="0" smtClean="0"/>
              <a:t>Thermal Imagers</a:t>
            </a:r>
          </a:p>
          <a:p>
            <a:pPr>
              <a:spcBef>
                <a:spcPct val="0"/>
              </a:spcBef>
            </a:pPr>
            <a:endParaRPr lang="en-US" altLang="en-US" dirty="0">
              <a:latin typeface="Arial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12" name="Group 11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14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15" name="Picture 14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3" name="Rectangle 12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6" name="Straight Connector 15"/>
          <p:cNvCxnSpPr/>
          <p:nvPr/>
        </p:nvCxnSpPr>
        <p:spPr>
          <a:xfrm>
            <a:off x="914400" y="1600200"/>
            <a:ext cx="6858000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123952" y="914400"/>
            <a:ext cx="5629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TECHNOLOGY IN FIRE SERVICE</a:t>
            </a:r>
            <a:endParaRPr lang="en-US" sz="3200" b="1" dirty="0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4133473779"/>
              </p:ext>
            </p:extLst>
          </p:nvPr>
        </p:nvGraphicFramePr>
        <p:xfrm>
          <a:off x="657323" y="4607080"/>
          <a:ext cx="7829354" cy="2108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1979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14400" y="1626275"/>
            <a:ext cx="6858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None/>
            </a:pPr>
            <a:r>
              <a:rPr lang="en-US" altLang="en-US" b="1" dirty="0" smtClean="0"/>
              <a:t>How we use technology </a:t>
            </a:r>
            <a:r>
              <a:rPr lang="en-US" altLang="en-US" b="1" u="sng" dirty="0" smtClean="0"/>
              <a:t>before and after </a:t>
            </a:r>
            <a:r>
              <a:rPr lang="en-US" altLang="en-US" b="1" dirty="0" smtClean="0"/>
              <a:t>response:</a:t>
            </a:r>
            <a:endParaRPr lang="en-US" altLang="en-US" b="1" dirty="0"/>
          </a:p>
          <a:p>
            <a:pPr>
              <a:spcBef>
                <a:spcPct val="0"/>
              </a:spcBef>
            </a:pPr>
            <a:endParaRPr lang="en-US" altLang="en-US" dirty="0"/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dirty="0" smtClean="0"/>
              <a:t>CAD - Records Management System (RMS)</a:t>
            </a: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dirty="0" smtClean="0"/>
              <a:t>Data Review, Reporting, and Export to County &amp; State</a:t>
            </a: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dirty="0" smtClean="0"/>
              <a:t>DECCAN – Data Analysis for Strategic Growth &amp; Deployment Planning</a:t>
            </a: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dirty="0" smtClean="0"/>
              <a:t>Computer based Training &amp; Simulation</a:t>
            </a:r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dirty="0" smtClean="0"/>
              <a:t>Quality Assurance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en-US" dirty="0" smtClean="0">
              <a:latin typeface="Arial" charset="0"/>
            </a:endParaRPr>
          </a:p>
          <a:p>
            <a:pPr>
              <a:spcBef>
                <a:spcPct val="0"/>
              </a:spcBef>
            </a:pPr>
            <a:endParaRPr lang="en-US" altLang="en-US" dirty="0">
              <a:latin typeface="Arial" charset="0"/>
            </a:endParaRPr>
          </a:p>
        </p:txBody>
      </p:sp>
      <p:pic>
        <p:nvPicPr>
          <p:cNvPr id="11" name="Picture 2" descr="C:\Users\joeg\Desktop\OneDrive-2015-01-29\Export Database to CSV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480" y="5184775"/>
            <a:ext cx="1520825" cy="15208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joeg\Desktop\OneDrive-2015-01-29\rm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122057"/>
            <a:ext cx="2202021" cy="15811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14" name="Group 13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16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17" name="Picture 16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5" name="Rectangle 14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8" name="Straight Connector 17"/>
          <p:cNvCxnSpPr/>
          <p:nvPr/>
        </p:nvCxnSpPr>
        <p:spPr>
          <a:xfrm>
            <a:off x="914400" y="1600200"/>
            <a:ext cx="6858000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123952" y="914400"/>
            <a:ext cx="5629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TECHNOLOGY IN FIRE SERVICE</a:t>
            </a:r>
            <a:endParaRPr lang="en-US" sz="3200" b="1" dirty="0"/>
          </a:p>
        </p:txBody>
      </p:sp>
      <p:pic>
        <p:nvPicPr>
          <p:cNvPr id="6" name="Picture 5" descr="C:\Users\joeg\Desktop\OneDrive-2015-01-29\deccan_map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211" y="4146939"/>
            <a:ext cx="3953018" cy="233731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214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14401" y="1986677"/>
            <a:ext cx="6858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Update </a:t>
            </a:r>
            <a:r>
              <a:rPr lang="en-US" dirty="0"/>
              <a:t>Secure Communications &amp; Computer-Aided Dispatch </a:t>
            </a:r>
            <a:r>
              <a:rPr lang="en-US" dirty="0" smtClean="0"/>
              <a:t>Equipment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Update </a:t>
            </a:r>
            <a:r>
              <a:rPr lang="en-US" dirty="0"/>
              <a:t>GPS Mapping for Rapid Response &amp; </a:t>
            </a:r>
            <a:r>
              <a:rPr lang="en-US" dirty="0" smtClean="0"/>
              <a:t>Routing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Coordinated </a:t>
            </a:r>
            <a:r>
              <a:rPr lang="en-US" dirty="0"/>
              <a:t>Communication Systems With Local </a:t>
            </a:r>
            <a:r>
              <a:rPr lang="en-US" dirty="0" smtClean="0"/>
              <a:t>Agencies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Real-Time </a:t>
            </a:r>
            <a:r>
              <a:rPr lang="en-US" dirty="0"/>
              <a:t>Date Sharing With Area Hospitals to Improve Emergency </a:t>
            </a:r>
            <a:r>
              <a:rPr lang="en-US" dirty="0" smtClean="0"/>
              <a:t>Care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Improved </a:t>
            </a:r>
            <a:r>
              <a:rPr lang="en-US" dirty="0"/>
              <a:t>Cardiac Response Equipment on Response Apparatus</a:t>
            </a:r>
          </a:p>
          <a:p>
            <a:r>
              <a:rPr lang="en-US" dirty="0"/>
              <a:t> </a:t>
            </a:r>
          </a:p>
          <a:p>
            <a:pPr>
              <a:spcBef>
                <a:spcPct val="0"/>
              </a:spcBef>
              <a:buNone/>
            </a:pPr>
            <a:endParaRPr lang="en-US" altLang="en-US" dirty="0">
              <a:latin typeface="Arial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8" name="Group 7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10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11" name="Picture 10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" name="Rectangle 8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/>
          <p:cNvCxnSpPr/>
          <p:nvPr/>
        </p:nvCxnSpPr>
        <p:spPr>
          <a:xfrm>
            <a:off x="914400" y="1600200"/>
            <a:ext cx="6858000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123952" y="914400"/>
            <a:ext cx="6191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MODERNIZE TECHNOLOGY = $1.2M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92991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14400" y="1768019"/>
            <a:ext cx="6858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142A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FIRE STATION, EMERGENCY RESPONSE, </a:t>
            </a:r>
          </a:p>
          <a:p>
            <a:pPr algn="ctr"/>
            <a:r>
              <a:rPr lang="en-US" sz="6000" b="1" dirty="0" smtClean="0">
                <a:solidFill>
                  <a:srgbClr val="142A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AND </a:t>
            </a:r>
          </a:p>
          <a:p>
            <a:pPr algn="ctr"/>
            <a:r>
              <a:rPr lang="en-US" sz="6000" b="1" dirty="0" smtClean="0">
                <a:solidFill>
                  <a:srgbClr val="142A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COMMUNITY SAFETY IMPROVEMENTS</a:t>
            </a:r>
            <a:endParaRPr lang="en-US" sz="6000" b="1" dirty="0">
              <a:solidFill>
                <a:srgbClr val="142A9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" y="228600"/>
            <a:ext cx="9144000" cy="6629401"/>
            <a:chOff x="1" y="228600"/>
            <a:chExt cx="9144000" cy="6629401"/>
          </a:xfrm>
        </p:grpSpPr>
        <p:grpSp>
          <p:nvGrpSpPr>
            <p:cNvPr id="9" name="Group 8"/>
            <p:cNvGrpSpPr/>
            <p:nvPr/>
          </p:nvGrpSpPr>
          <p:grpSpPr>
            <a:xfrm>
              <a:off x="1" y="228600"/>
              <a:ext cx="9144000" cy="1295400"/>
              <a:chOff x="1" y="228600"/>
              <a:chExt cx="9144000" cy="1295400"/>
            </a:xfrm>
          </p:grpSpPr>
          <p:sp>
            <p:nvSpPr>
              <p:cNvPr id="11" name="TextBox 3"/>
              <p:cNvSpPr txBox="1">
                <a:spLocks noChangeArrowheads="1"/>
              </p:cNvSpPr>
              <p:nvPr/>
            </p:nvSpPr>
            <p:spPr bwMode="auto">
              <a:xfrm>
                <a:off x="1" y="444500"/>
                <a:ext cx="9144000" cy="400110"/>
              </a:xfrm>
              <a:prstGeom prst="rect">
                <a:avLst/>
              </a:prstGeom>
              <a:gradFill flip="none" rotWithShape="1">
                <a:gsLst>
                  <a:gs pos="61000">
                    <a:srgbClr val="142A9A"/>
                  </a:gs>
                  <a:gs pos="10000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xtLst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 smtClean="0">
                    <a:solidFill>
                      <a:srgbClr val="FFCC00"/>
                    </a:solidFill>
                    <a:latin typeface="Arial Black" pitchFamily="34" charset="0"/>
                  </a:rPr>
                  <a:t>BOND PLANNING</a:t>
                </a:r>
                <a:endParaRPr lang="en-US" altLang="en-US" sz="2000" dirty="0">
                  <a:solidFill>
                    <a:srgbClr val="FFCC00"/>
                  </a:solidFill>
                  <a:latin typeface="Arial Black" pitchFamily="34" charset="0"/>
                </a:endParaRPr>
              </a:p>
            </p:txBody>
          </p:sp>
          <p:pic>
            <p:nvPicPr>
              <p:cNvPr id="12" name="Picture 11" descr="C:\Users\emcmanamna\Desktop\south king logo.tif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228600"/>
                <a:ext cx="1123951" cy="1295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0" name="Rectangle 9"/>
            <p:cNvSpPr/>
            <p:nvPr/>
          </p:nvSpPr>
          <p:spPr>
            <a:xfrm>
              <a:off x="8229600" y="844610"/>
              <a:ext cx="914400" cy="6013391"/>
            </a:xfrm>
            <a:prstGeom prst="rect">
              <a:avLst/>
            </a:prstGeom>
            <a:gradFill flip="none" rotWithShape="1">
              <a:gsLst>
                <a:gs pos="61000">
                  <a:srgbClr val="142A9A"/>
                </a:gs>
                <a:gs pos="100000">
                  <a:schemeClr val="accent3">
                    <a:lumMod val="40000"/>
                    <a:lumOff val="6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3" name="Straight Connector 12"/>
          <p:cNvCxnSpPr/>
          <p:nvPr/>
        </p:nvCxnSpPr>
        <p:spPr>
          <a:xfrm>
            <a:off x="914400" y="1600200"/>
            <a:ext cx="6858000" cy="0"/>
          </a:xfrm>
          <a:prstGeom prst="line">
            <a:avLst/>
          </a:prstGeom>
          <a:ln w="50800"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123952" y="914400"/>
            <a:ext cx="6191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COMMUNITY DISCUSSION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15008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3446</TotalTime>
  <Words>1198</Words>
  <Application>Microsoft Office PowerPoint</Application>
  <PresentationFormat>On-screen Show (4:3)</PresentationFormat>
  <Paragraphs>395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EDP</dc:creator>
  <cp:lastModifiedBy>Joe Ganem</cp:lastModifiedBy>
  <cp:revision>142</cp:revision>
  <cp:lastPrinted>2015-01-29T14:45:02Z</cp:lastPrinted>
  <dcterms:created xsi:type="dcterms:W3CDTF">2015-01-29T03:45:47Z</dcterms:created>
  <dcterms:modified xsi:type="dcterms:W3CDTF">2015-08-26T23:03:22Z</dcterms:modified>
</cp:coreProperties>
</file>